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3"/>
  </p:notesMasterIdLst>
  <p:handoutMasterIdLst>
    <p:handoutMasterId r:id="rId34"/>
  </p:handoutMasterIdLst>
  <p:sldIdLst>
    <p:sldId id="256" r:id="rId2"/>
    <p:sldId id="280" r:id="rId3"/>
    <p:sldId id="288" r:id="rId4"/>
    <p:sldId id="286" r:id="rId5"/>
    <p:sldId id="260" r:id="rId6"/>
    <p:sldId id="257" r:id="rId7"/>
    <p:sldId id="273" r:id="rId8"/>
    <p:sldId id="274" r:id="rId9"/>
    <p:sldId id="268" r:id="rId10"/>
    <p:sldId id="261" r:id="rId11"/>
    <p:sldId id="262" r:id="rId12"/>
    <p:sldId id="263" r:id="rId13"/>
    <p:sldId id="266" r:id="rId14"/>
    <p:sldId id="264" r:id="rId15"/>
    <p:sldId id="265" r:id="rId16"/>
    <p:sldId id="258" r:id="rId17"/>
    <p:sldId id="267" r:id="rId18"/>
    <p:sldId id="259" r:id="rId19"/>
    <p:sldId id="271" r:id="rId20"/>
    <p:sldId id="272" r:id="rId21"/>
    <p:sldId id="278" r:id="rId22"/>
    <p:sldId id="279" r:id="rId23"/>
    <p:sldId id="283" r:id="rId24"/>
    <p:sldId id="277" r:id="rId25"/>
    <p:sldId id="276" r:id="rId26"/>
    <p:sldId id="284" r:id="rId27"/>
    <p:sldId id="285" r:id="rId28"/>
    <p:sldId id="281" r:id="rId29"/>
    <p:sldId id="275" r:id="rId30"/>
    <p:sldId id="289" r:id="rId31"/>
    <p:sldId id="28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178" autoAdjust="0"/>
  </p:normalViewPr>
  <p:slideViewPr>
    <p:cSldViewPr snapToGrid="0">
      <p:cViewPr>
        <p:scale>
          <a:sx n="54" d="100"/>
          <a:sy n="54" d="100"/>
        </p:scale>
        <p:origin x="11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F6FCBFE-C26A-4DBE-B563-707026FC7D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F07ABC-0DD9-4E26-8C47-19D62A8173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6B8145-0A8E-4EB9-AC26-119E913718E7}" type="datetimeFigureOut">
              <a:rPr lang="en-US" smtClean="0"/>
              <a:t>10/24/2017</a:t>
            </a:fld>
            <a:endParaRPr lang="en-US"/>
          </a:p>
        </p:txBody>
      </p:sp>
      <p:sp>
        <p:nvSpPr>
          <p:cNvPr id="4" name="Footer Placeholder 3">
            <a:extLst>
              <a:ext uri="{FF2B5EF4-FFF2-40B4-BE49-F238E27FC236}">
                <a16:creationId xmlns:a16="http://schemas.microsoft.com/office/drawing/2014/main" id="{9D1C730C-526E-487A-944B-764AD80C8D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6DDF30-3978-42BE-AB05-17A71404AC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E76001-1A59-488F-8956-7A2C3B061BFE}" type="slidenum">
              <a:rPr lang="en-US" smtClean="0"/>
              <a:t>‹#›</a:t>
            </a:fld>
            <a:endParaRPr lang="en-US"/>
          </a:p>
        </p:txBody>
      </p:sp>
    </p:spTree>
    <p:extLst>
      <p:ext uri="{BB962C8B-B14F-4D97-AF65-F5344CB8AC3E}">
        <p14:creationId xmlns:p14="http://schemas.microsoft.com/office/powerpoint/2010/main" val="3086798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6F59B5-1D52-4C48-A368-21CD7C0A40D6}" type="datetimeFigureOut">
              <a:rPr lang="en-US" smtClean="0"/>
              <a:t>10/24/2017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53FD9-2351-4C2A-BDA2-AA86167666DA}" type="slidenum">
              <a:rPr lang="en-US" smtClean="0"/>
              <a:t>‹#›</a:t>
            </a:fld>
            <a:endParaRPr lang="en-US"/>
          </a:p>
        </p:txBody>
      </p:sp>
    </p:spTree>
    <p:extLst>
      <p:ext uri="{BB962C8B-B14F-4D97-AF65-F5344CB8AC3E}">
        <p14:creationId xmlns:p14="http://schemas.microsoft.com/office/powerpoint/2010/main" val="1337661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wait to hear your…. REACTIONS after this talk (probably don’t actually say that) (or maybe do) </a:t>
            </a:r>
          </a:p>
        </p:txBody>
      </p:sp>
      <p:sp>
        <p:nvSpPr>
          <p:cNvPr id="4" name="Slide Number Placeholder 3"/>
          <p:cNvSpPr>
            <a:spLocks noGrp="1"/>
          </p:cNvSpPr>
          <p:nvPr>
            <p:ph type="sldNum" sz="quarter" idx="10"/>
          </p:nvPr>
        </p:nvSpPr>
        <p:spPr/>
        <p:txBody>
          <a:bodyPr/>
          <a:lstStyle/>
          <a:p>
            <a:fld id="{70153FD9-2351-4C2A-BDA2-AA86167666DA}" type="slidenum">
              <a:rPr lang="en-US" smtClean="0"/>
              <a:t>1</a:t>
            </a:fld>
            <a:endParaRPr lang="en-US"/>
          </a:p>
        </p:txBody>
      </p:sp>
    </p:spTree>
    <p:extLst>
      <p:ext uri="{BB962C8B-B14F-4D97-AF65-F5344CB8AC3E}">
        <p14:creationId xmlns:p14="http://schemas.microsoft.com/office/powerpoint/2010/main" val="3223143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r>
              <a:rPr lang="en-US" dirty="0" err="1"/>
              <a:t>npm</a:t>
            </a:r>
            <a:r>
              <a:rPr lang="en-US" dirty="0"/>
              <a:t> </a:t>
            </a:r>
            <a:r>
              <a:rPr lang="en-US" dirty="0" err="1"/>
              <a:t>init</a:t>
            </a:r>
            <a:r>
              <a:rPr lang="en-US" dirty="0"/>
              <a:t> in the same directory that contains your manage.py </a:t>
            </a:r>
          </a:p>
          <a:p>
            <a:r>
              <a:rPr lang="en-US" dirty="0"/>
              <a:t>or don’t, but I find it easier to run everything from one directory instead of jumping around. also all </a:t>
            </a:r>
            <a:r>
              <a:rPr lang="en-US" dirty="0" err="1"/>
              <a:t>javascript</a:t>
            </a:r>
            <a:r>
              <a:rPr lang="en-US" dirty="0"/>
              <a:t> and react should be in sub directories from this</a:t>
            </a:r>
          </a:p>
        </p:txBody>
      </p:sp>
      <p:sp>
        <p:nvSpPr>
          <p:cNvPr id="4" name="Slide Number Placeholder 3"/>
          <p:cNvSpPr>
            <a:spLocks noGrp="1"/>
          </p:cNvSpPr>
          <p:nvPr>
            <p:ph type="sldNum" sz="quarter" idx="10"/>
          </p:nvPr>
        </p:nvSpPr>
        <p:spPr/>
        <p:txBody>
          <a:bodyPr/>
          <a:lstStyle/>
          <a:p>
            <a:fld id="{70153FD9-2351-4C2A-BDA2-AA86167666DA}" type="slidenum">
              <a:rPr lang="en-US" smtClean="0"/>
              <a:t>10</a:t>
            </a:fld>
            <a:endParaRPr lang="en-US"/>
          </a:p>
        </p:txBody>
      </p:sp>
    </p:spTree>
    <p:extLst>
      <p:ext uri="{BB962C8B-B14F-4D97-AF65-F5344CB8AC3E}">
        <p14:creationId xmlns:p14="http://schemas.microsoft.com/office/powerpoint/2010/main" val="1248815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11</a:t>
            </a:fld>
            <a:endParaRPr lang="en-US"/>
          </a:p>
        </p:txBody>
      </p:sp>
    </p:spTree>
    <p:extLst>
      <p:ext uri="{BB962C8B-B14F-4D97-AF65-F5344CB8AC3E}">
        <p14:creationId xmlns:p14="http://schemas.microsoft.com/office/powerpoint/2010/main" val="201070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entry is going to be the react file or files that will be compiled into </a:t>
            </a:r>
            <a:r>
              <a:rPr lang="en-US" dirty="0" err="1"/>
              <a:t>javascript</a:t>
            </a:r>
            <a:r>
              <a:rPr lang="en-US" dirty="0"/>
              <a:t> using </a:t>
            </a:r>
            <a:r>
              <a:rPr lang="en-US" dirty="0" err="1"/>
              <a:t>webpack</a:t>
            </a:r>
            <a:r>
              <a:rPr lang="en-US" dirty="0"/>
              <a:t> and babel</a:t>
            </a:r>
          </a:p>
          <a:p>
            <a:r>
              <a:rPr lang="en-US" dirty="0"/>
              <a:t>Your output is going to be the static </a:t>
            </a:r>
            <a:r>
              <a:rPr lang="en-US" dirty="0" err="1"/>
              <a:t>javascript</a:t>
            </a:r>
            <a:r>
              <a:rPr lang="en-US" dirty="0"/>
              <a:t> files that are created from it, you should place these in your static directory</a:t>
            </a:r>
          </a:p>
          <a:p>
            <a:r>
              <a:rPr lang="en-US" dirty="0"/>
              <a:t>Note that this should be in the same directory as your </a:t>
            </a:r>
            <a:r>
              <a:rPr lang="en-US" dirty="0" err="1"/>
              <a:t>package.json</a:t>
            </a:r>
            <a:endParaRPr lang="en-US" dirty="0"/>
          </a:p>
        </p:txBody>
      </p:sp>
      <p:sp>
        <p:nvSpPr>
          <p:cNvPr id="4" name="Slide Number Placeholder 3"/>
          <p:cNvSpPr>
            <a:spLocks noGrp="1"/>
          </p:cNvSpPr>
          <p:nvPr>
            <p:ph type="sldNum" sz="quarter" idx="10"/>
          </p:nvPr>
        </p:nvSpPr>
        <p:spPr/>
        <p:txBody>
          <a:bodyPr/>
          <a:lstStyle/>
          <a:p>
            <a:fld id="{70153FD9-2351-4C2A-BDA2-AA86167666DA}" type="slidenum">
              <a:rPr lang="en-US" smtClean="0"/>
              <a:t>12</a:t>
            </a:fld>
            <a:endParaRPr lang="en-US"/>
          </a:p>
        </p:txBody>
      </p:sp>
    </p:spTree>
    <p:extLst>
      <p:ext uri="{BB962C8B-B14F-4D97-AF65-F5344CB8AC3E}">
        <p14:creationId xmlns:p14="http://schemas.microsoft.com/office/powerpoint/2010/main" val="360041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13</a:t>
            </a:fld>
            <a:endParaRPr lang="en-US"/>
          </a:p>
        </p:txBody>
      </p:sp>
    </p:spTree>
    <p:extLst>
      <p:ext uri="{BB962C8B-B14F-4D97-AF65-F5344CB8AC3E}">
        <p14:creationId xmlns:p14="http://schemas.microsoft.com/office/powerpoint/2010/main" val="3456514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babel is a </a:t>
            </a:r>
            <a:r>
              <a:rPr lang="en-US" dirty="0" err="1"/>
              <a:t>javascript</a:t>
            </a:r>
            <a:r>
              <a:rPr lang="en-US" dirty="0"/>
              <a:t> compiler. this enables babel to compile to ES6 and React</a:t>
            </a:r>
          </a:p>
        </p:txBody>
      </p:sp>
      <p:sp>
        <p:nvSpPr>
          <p:cNvPr id="4" name="Slide Number Placeholder 3"/>
          <p:cNvSpPr>
            <a:spLocks noGrp="1"/>
          </p:cNvSpPr>
          <p:nvPr>
            <p:ph type="sldNum" sz="quarter" idx="10"/>
          </p:nvPr>
        </p:nvSpPr>
        <p:spPr/>
        <p:txBody>
          <a:bodyPr/>
          <a:lstStyle/>
          <a:p>
            <a:fld id="{70153FD9-2351-4C2A-BDA2-AA86167666DA}" type="slidenum">
              <a:rPr lang="en-US" smtClean="0"/>
              <a:t>14</a:t>
            </a:fld>
            <a:endParaRPr lang="en-US"/>
          </a:p>
        </p:txBody>
      </p:sp>
    </p:spTree>
    <p:extLst>
      <p:ext uri="{BB962C8B-B14F-4D97-AF65-F5344CB8AC3E}">
        <p14:creationId xmlns:p14="http://schemas.microsoft.com/office/powerpoint/2010/main" val="202605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15</a:t>
            </a:fld>
            <a:endParaRPr lang="en-US"/>
          </a:p>
        </p:txBody>
      </p:sp>
    </p:spTree>
    <p:extLst>
      <p:ext uri="{BB962C8B-B14F-4D97-AF65-F5344CB8AC3E}">
        <p14:creationId xmlns:p14="http://schemas.microsoft.com/office/powerpoint/2010/main" val="424252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153FD9-2351-4C2A-BDA2-AA86167666DA}" type="slidenum">
              <a:rPr lang="en-US" smtClean="0"/>
              <a:t>16</a:t>
            </a:fld>
            <a:endParaRPr lang="en-US"/>
          </a:p>
        </p:txBody>
      </p:sp>
    </p:spTree>
    <p:extLst>
      <p:ext uri="{BB962C8B-B14F-4D97-AF65-F5344CB8AC3E}">
        <p14:creationId xmlns:p14="http://schemas.microsoft.com/office/powerpoint/2010/main" val="3026393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17</a:t>
            </a:fld>
            <a:endParaRPr lang="en-US"/>
          </a:p>
        </p:txBody>
      </p:sp>
    </p:spTree>
    <p:extLst>
      <p:ext uri="{BB962C8B-B14F-4D97-AF65-F5344CB8AC3E}">
        <p14:creationId xmlns:p14="http://schemas.microsoft.com/office/powerpoint/2010/main" val="301230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18</a:t>
            </a:fld>
            <a:endParaRPr lang="en-US"/>
          </a:p>
        </p:txBody>
      </p:sp>
    </p:spTree>
    <p:extLst>
      <p:ext uri="{BB962C8B-B14F-4D97-AF65-F5344CB8AC3E}">
        <p14:creationId xmlns:p14="http://schemas.microsoft.com/office/powerpoint/2010/main" val="936414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19</a:t>
            </a:fld>
            <a:endParaRPr lang="en-US"/>
          </a:p>
        </p:txBody>
      </p:sp>
    </p:spTree>
    <p:extLst>
      <p:ext uri="{BB962C8B-B14F-4D97-AF65-F5344CB8AC3E}">
        <p14:creationId xmlns:p14="http://schemas.microsoft.com/office/powerpoint/2010/main" val="354956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looking at someone else’s messy </a:t>
            </a:r>
            <a:r>
              <a:rPr lang="en-US" dirty="0" err="1"/>
              <a:t>javascript</a:t>
            </a:r>
            <a:r>
              <a:rPr lang="en-US" dirty="0"/>
              <a:t> </a:t>
            </a:r>
            <a:r>
              <a:rPr lang="en-US" dirty="0" err="1"/>
              <a:t>jquery</a:t>
            </a:r>
            <a:r>
              <a:rPr lang="en-US" dirty="0"/>
              <a:t> code and literally wanting to die (don’t actually say that) trying to understand it. Talk about how much easier it is to read and parse react code. v nice to read </a:t>
            </a:r>
          </a:p>
          <a:p>
            <a:r>
              <a:rPr lang="en-US" dirty="0"/>
              <a:t>Search engines often have a hard time reading </a:t>
            </a:r>
            <a:r>
              <a:rPr lang="en-US" dirty="0" err="1"/>
              <a:t>javascript</a:t>
            </a:r>
            <a:r>
              <a:rPr lang="en-US" dirty="0"/>
              <a:t>-heavy applications, but not with react! </a:t>
            </a:r>
          </a:p>
          <a:p>
            <a:endParaRPr lang="en-US" dirty="0"/>
          </a:p>
        </p:txBody>
      </p:sp>
      <p:sp>
        <p:nvSpPr>
          <p:cNvPr id="4" name="Slide Number Placeholder 3"/>
          <p:cNvSpPr>
            <a:spLocks noGrp="1"/>
          </p:cNvSpPr>
          <p:nvPr>
            <p:ph type="sldNum" sz="quarter" idx="10"/>
          </p:nvPr>
        </p:nvSpPr>
        <p:spPr/>
        <p:txBody>
          <a:bodyPr/>
          <a:lstStyle/>
          <a:p>
            <a:fld id="{70153FD9-2351-4C2A-BDA2-AA86167666DA}" type="slidenum">
              <a:rPr lang="en-US" smtClean="0"/>
              <a:t>2</a:t>
            </a:fld>
            <a:endParaRPr lang="en-US"/>
          </a:p>
        </p:txBody>
      </p:sp>
    </p:spTree>
    <p:extLst>
      <p:ext uri="{BB962C8B-B14F-4D97-AF65-F5344CB8AC3E}">
        <p14:creationId xmlns:p14="http://schemas.microsoft.com/office/powerpoint/2010/main" val="24712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153FD9-2351-4C2A-BDA2-AA86167666DA}" type="slidenum">
              <a:rPr lang="en-US" smtClean="0"/>
              <a:t>20</a:t>
            </a:fld>
            <a:endParaRPr lang="en-US"/>
          </a:p>
        </p:txBody>
      </p:sp>
    </p:spTree>
    <p:extLst>
      <p:ext uri="{BB962C8B-B14F-4D97-AF65-F5344CB8AC3E}">
        <p14:creationId xmlns:p14="http://schemas.microsoft.com/office/powerpoint/2010/main" val="3780555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21</a:t>
            </a:fld>
            <a:endParaRPr lang="en-US"/>
          </a:p>
        </p:txBody>
      </p:sp>
    </p:spTree>
    <p:extLst>
      <p:ext uri="{BB962C8B-B14F-4D97-AF65-F5344CB8AC3E}">
        <p14:creationId xmlns:p14="http://schemas.microsoft.com/office/powerpoint/2010/main" val="3317942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22</a:t>
            </a:fld>
            <a:endParaRPr lang="en-US"/>
          </a:p>
        </p:txBody>
      </p:sp>
    </p:spTree>
    <p:extLst>
      <p:ext uri="{BB962C8B-B14F-4D97-AF65-F5344CB8AC3E}">
        <p14:creationId xmlns:p14="http://schemas.microsoft.com/office/powerpoint/2010/main" val="96323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to </a:t>
            </a:r>
            <a:r>
              <a:rPr lang="en-US" dirty="0" err="1"/>
              <a:t>npm</a:t>
            </a:r>
            <a:r>
              <a:rPr lang="en-US" dirty="0"/>
              <a:t> run build </a:t>
            </a:r>
          </a:p>
        </p:txBody>
      </p:sp>
      <p:sp>
        <p:nvSpPr>
          <p:cNvPr id="4" name="Slide Number Placeholder 3"/>
          <p:cNvSpPr>
            <a:spLocks noGrp="1"/>
          </p:cNvSpPr>
          <p:nvPr>
            <p:ph type="sldNum" sz="quarter" idx="10"/>
          </p:nvPr>
        </p:nvSpPr>
        <p:spPr/>
        <p:txBody>
          <a:bodyPr/>
          <a:lstStyle/>
          <a:p>
            <a:fld id="{70153FD9-2351-4C2A-BDA2-AA86167666DA}" type="slidenum">
              <a:rPr lang="en-US" smtClean="0"/>
              <a:t>23</a:t>
            </a:fld>
            <a:endParaRPr lang="en-US"/>
          </a:p>
        </p:txBody>
      </p:sp>
    </p:spTree>
    <p:extLst>
      <p:ext uri="{BB962C8B-B14F-4D97-AF65-F5344CB8AC3E}">
        <p14:creationId xmlns:p14="http://schemas.microsoft.com/office/powerpoint/2010/main" val="760627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24</a:t>
            </a:fld>
            <a:endParaRPr lang="en-US"/>
          </a:p>
        </p:txBody>
      </p:sp>
    </p:spTree>
    <p:extLst>
      <p:ext uri="{BB962C8B-B14F-4D97-AF65-F5344CB8AC3E}">
        <p14:creationId xmlns:p14="http://schemas.microsoft.com/office/powerpoint/2010/main" val="115129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25</a:t>
            </a:fld>
            <a:endParaRPr lang="en-US"/>
          </a:p>
        </p:txBody>
      </p:sp>
    </p:spTree>
    <p:extLst>
      <p:ext uri="{BB962C8B-B14F-4D97-AF65-F5344CB8AC3E}">
        <p14:creationId xmlns:p14="http://schemas.microsoft.com/office/powerpoint/2010/main" val="673917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Hard-coding is my passion </a:t>
            </a:r>
          </a:p>
          <a:p>
            <a:r>
              <a:rPr lang="en-US" dirty="0" err="1"/>
              <a:t>jk</a:t>
            </a:r>
            <a:r>
              <a:rPr lang="en-US" dirty="0"/>
              <a:t> </a:t>
            </a:r>
          </a:p>
          <a:p>
            <a:r>
              <a:rPr lang="en-US" dirty="0"/>
              <a:t>this is just for the tutorial </a:t>
            </a:r>
          </a:p>
          <a:p>
            <a:r>
              <a:rPr lang="en-US" dirty="0"/>
              <a:t>realistically you would have a database with this info but #rip</a:t>
            </a:r>
          </a:p>
          <a:p>
            <a:endParaRPr lang="en-US" dirty="0"/>
          </a:p>
          <a:p>
            <a:r>
              <a:rPr lang="en-US" dirty="0"/>
              <a:t>Look at all this code! Point out how we’re setting variables in the render function that’s cool! gloss over states</a:t>
            </a:r>
          </a:p>
        </p:txBody>
      </p:sp>
      <p:sp>
        <p:nvSpPr>
          <p:cNvPr id="4" name="Slide Number Placeholder 3"/>
          <p:cNvSpPr>
            <a:spLocks noGrp="1"/>
          </p:cNvSpPr>
          <p:nvPr>
            <p:ph type="sldNum" sz="quarter" idx="10"/>
          </p:nvPr>
        </p:nvSpPr>
        <p:spPr/>
        <p:txBody>
          <a:bodyPr/>
          <a:lstStyle/>
          <a:p>
            <a:fld id="{70153FD9-2351-4C2A-BDA2-AA86167666DA}" type="slidenum">
              <a:rPr lang="en-US" smtClean="0"/>
              <a:t>26</a:t>
            </a:fld>
            <a:endParaRPr lang="en-US"/>
          </a:p>
        </p:txBody>
      </p:sp>
    </p:spTree>
    <p:extLst>
      <p:ext uri="{BB962C8B-B14F-4D97-AF65-F5344CB8AC3E}">
        <p14:creationId xmlns:p14="http://schemas.microsoft.com/office/powerpoint/2010/main" val="3595596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27</a:t>
            </a:fld>
            <a:endParaRPr lang="en-US"/>
          </a:p>
        </p:txBody>
      </p:sp>
    </p:spTree>
    <p:extLst>
      <p:ext uri="{BB962C8B-B14F-4D97-AF65-F5344CB8AC3E}">
        <p14:creationId xmlns:p14="http://schemas.microsoft.com/office/powerpoint/2010/main" val="1801650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28</a:t>
            </a:fld>
            <a:endParaRPr lang="en-US"/>
          </a:p>
        </p:txBody>
      </p:sp>
    </p:spTree>
    <p:extLst>
      <p:ext uri="{BB962C8B-B14F-4D97-AF65-F5344CB8AC3E}">
        <p14:creationId xmlns:p14="http://schemas.microsoft.com/office/powerpoint/2010/main" val="2521397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29</a:t>
            </a:fld>
            <a:endParaRPr lang="en-US"/>
          </a:p>
        </p:txBody>
      </p:sp>
    </p:spTree>
    <p:extLst>
      <p:ext uri="{BB962C8B-B14F-4D97-AF65-F5344CB8AC3E}">
        <p14:creationId xmlns:p14="http://schemas.microsoft.com/office/powerpoint/2010/main" val="3578187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3</a:t>
            </a:fld>
            <a:endParaRPr lang="en-US"/>
          </a:p>
        </p:txBody>
      </p:sp>
    </p:spTree>
    <p:extLst>
      <p:ext uri="{BB962C8B-B14F-4D97-AF65-F5344CB8AC3E}">
        <p14:creationId xmlns:p14="http://schemas.microsoft.com/office/powerpoint/2010/main" val="272772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Django lets us have a very intricate backend while maintaining the best possible front end. It’s interactive and amaze </a:t>
            </a:r>
          </a:p>
        </p:txBody>
      </p:sp>
      <p:sp>
        <p:nvSpPr>
          <p:cNvPr id="4" name="Slide Number Placeholder 3"/>
          <p:cNvSpPr>
            <a:spLocks noGrp="1"/>
          </p:cNvSpPr>
          <p:nvPr>
            <p:ph type="sldNum" sz="quarter" idx="10"/>
          </p:nvPr>
        </p:nvSpPr>
        <p:spPr/>
        <p:txBody>
          <a:bodyPr/>
          <a:lstStyle/>
          <a:p>
            <a:fld id="{70153FD9-2351-4C2A-BDA2-AA86167666DA}" type="slidenum">
              <a:rPr lang="en-US" smtClean="0"/>
              <a:t>30</a:t>
            </a:fld>
            <a:endParaRPr lang="en-US"/>
          </a:p>
        </p:txBody>
      </p:sp>
    </p:spTree>
    <p:extLst>
      <p:ext uri="{BB962C8B-B14F-4D97-AF65-F5344CB8AC3E}">
        <p14:creationId xmlns:p14="http://schemas.microsoft.com/office/powerpoint/2010/main" val="2062206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31</a:t>
            </a:fld>
            <a:endParaRPr lang="en-US"/>
          </a:p>
        </p:txBody>
      </p:sp>
    </p:spTree>
    <p:extLst>
      <p:ext uri="{BB962C8B-B14F-4D97-AF65-F5344CB8AC3E}">
        <p14:creationId xmlns:p14="http://schemas.microsoft.com/office/powerpoint/2010/main" val="2601628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4</a:t>
            </a:fld>
            <a:endParaRPr lang="en-US"/>
          </a:p>
        </p:txBody>
      </p:sp>
    </p:spTree>
    <p:extLst>
      <p:ext uri="{BB962C8B-B14F-4D97-AF65-F5344CB8AC3E}">
        <p14:creationId xmlns:p14="http://schemas.microsoft.com/office/powerpoint/2010/main" val="3482064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tools we will use!!! :D </a:t>
            </a:r>
          </a:p>
        </p:txBody>
      </p:sp>
      <p:sp>
        <p:nvSpPr>
          <p:cNvPr id="4" name="Slide Number Placeholder 3"/>
          <p:cNvSpPr>
            <a:spLocks noGrp="1"/>
          </p:cNvSpPr>
          <p:nvPr>
            <p:ph type="sldNum" sz="quarter" idx="10"/>
          </p:nvPr>
        </p:nvSpPr>
        <p:spPr/>
        <p:txBody>
          <a:bodyPr/>
          <a:lstStyle/>
          <a:p>
            <a:fld id="{70153FD9-2351-4C2A-BDA2-AA86167666DA}" type="slidenum">
              <a:rPr lang="en-US" smtClean="0"/>
              <a:t>5</a:t>
            </a:fld>
            <a:endParaRPr lang="en-US"/>
          </a:p>
        </p:txBody>
      </p:sp>
    </p:spTree>
    <p:extLst>
      <p:ext uri="{BB962C8B-B14F-4D97-AF65-F5344CB8AC3E}">
        <p14:creationId xmlns:p14="http://schemas.microsoft.com/office/powerpoint/2010/main" val="3556876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6</a:t>
            </a:fld>
            <a:endParaRPr lang="en-US"/>
          </a:p>
        </p:txBody>
      </p:sp>
    </p:spTree>
    <p:extLst>
      <p:ext uri="{BB962C8B-B14F-4D97-AF65-F5344CB8AC3E}">
        <p14:creationId xmlns:p14="http://schemas.microsoft.com/office/powerpoint/2010/main" val="165973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make a funny comment about just wanting to include this gif? </a:t>
            </a:r>
          </a:p>
          <a:p>
            <a:endParaRPr lang="en-US" dirty="0"/>
          </a:p>
          <a:p>
            <a:r>
              <a:rPr lang="en-US" dirty="0"/>
              <a:t>While it is possible to integrate react with existing jQuery, my recommendation would be to not. Just give it up. All hope is lost. </a:t>
            </a:r>
            <a:r>
              <a:rPr lang="en-US" dirty="0" err="1"/>
              <a:t>jk</a:t>
            </a:r>
            <a:r>
              <a:rPr lang="en-US" dirty="0"/>
              <a:t> But for real, it’s a lot of overhead to try and integrate it, and can get unnecessarily complex. It’s much easier to replace it with react than it is to try and slowly integrate it. </a:t>
            </a:r>
          </a:p>
          <a:p>
            <a:endParaRPr lang="en-US" dirty="0"/>
          </a:p>
          <a:p>
            <a:r>
              <a:rPr lang="en-US" dirty="0"/>
              <a:t>I’ve heard of people converting all jQuery to vanilla </a:t>
            </a:r>
            <a:r>
              <a:rPr lang="en-US" dirty="0" err="1"/>
              <a:t>javascript</a:t>
            </a:r>
            <a:r>
              <a:rPr lang="en-US" dirty="0"/>
              <a:t> and then adding in react… you can do this if you don’t have a huge amount of jQuery, or you can try and slowly add it piece by piece while removing jQuery as you go… but that can get difficult as well if you have a lot of jQuery. </a:t>
            </a:r>
          </a:p>
          <a:p>
            <a:br>
              <a:rPr lang="en-US" dirty="0"/>
            </a:br>
            <a:r>
              <a:rPr lang="en-US" dirty="0"/>
              <a:t>It’s not going to be fun, but it is going to be worth it. </a:t>
            </a:r>
          </a:p>
        </p:txBody>
      </p:sp>
      <p:sp>
        <p:nvSpPr>
          <p:cNvPr id="4" name="Slide Number Placeholder 3"/>
          <p:cNvSpPr>
            <a:spLocks noGrp="1"/>
          </p:cNvSpPr>
          <p:nvPr>
            <p:ph type="sldNum" sz="quarter" idx="10"/>
          </p:nvPr>
        </p:nvSpPr>
        <p:spPr/>
        <p:txBody>
          <a:bodyPr/>
          <a:lstStyle/>
          <a:p>
            <a:fld id="{70153FD9-2351-4C2A-BDA2-AA86167666DA}" type="slidenum">
              <a:rPr lang="en-US" smtClean="0"/>
              <a:t>7</a:t>
            </a:fld>
            <a:endParaRPr lang="en-US"/>
          </a:p>
        </p:txBody>
      </p:sp>
    </p:spTree>
    <p:extLst>
      <p:ext uri="{BB962C8B-B14F-4D97-AF65-F5344CB8AC3E}">
        <p14:creationId xmlns:p14="http://schemas.microsoft.com/office/powerpoint/2010/main" val="2775327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153FD9-2351-4C2A-BDA2-AA86167666DA}" type="slidenum">
              <a:rPr lang="en-US" smtClean="0"/>
              <a:t>8</a:t>
            </a:fld>
            <a:endParaRPr lang="en-US"/>
          </a:p>
        </p:txBody>
      </p:sp>
    </p:spTree>
    <p:extLst>
      <p:ext uri="{BB962C8B-B14F-4D97-AF65-F5344CB8AC3E}">
        <p14:creationId xmlns:p14="http://schemas.microsoft.com/office/powerpoint/2010/main" val="366042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153FD9-2351-4C2A-BDA2-AA86167666DA}" type="slidenum">
              <a:rPr lang="en-US" smtClean="0"/>
              <a:t>9</a:t>
            </a:fld>
            <a:endParaRPr lang="en-US"/>
          </a:p>
        </p:txBody>
      </p:sp>
    </p:spTree>
    <p:extLst>
      <p:ext uri="{BB962C8B-B14F-4D97-AF65-F5344CB8AC3E}">
        <p14:creationId xmlns:p14="http://schemas.microsoft.com/office/powerpoint/2010/main" val="139517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52FA69-F600-468B-9E6B-FB43276CCE35}"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2A234AAA-670C-4597-8FCB-662CDE9B5367}"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7998621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52FA69-F600-468B-9E6B-FB43276CCE35}"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34AAA-670C-4597-8FCB-662CDE9B5367}" type="slidenum">
              <a:rPr lang="en-US" smtClean="0"/>
              <a:t>‹#›</a:t>
            </a:fld>
            <a:endParaRPr lang="en-US"/>
          </a:p>
        </p:txBody>
      </p:sp>
    </p:spTree>
    <p:extLst>
      <p:ext uri="{BB962C8B-B14F-4D97-AF65-F5344CB8AC3E}">
        <p14:creationId xmlns:p14="http://schemas.microsoft.com/office/powerpoint/2010/main" val="89535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52FA69-F600-468B-9E6B-FB43276CCE35}"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34AAA-670C-4597-8FCB-662CDE9B5367}" type="slidenum">
              <a:rPr lang="en-US" smtClean="0"/>
              <a:t>‹#›</a:t>
            </a:fld>
            <a:endParaRPr lang="en-US"/>
          </a:p>
        </p:txBody>
      </p:sp>
    </p:spTree>
    <p:extLst>
      <p:ext uri="{BB962C8B-B14F-4D97-AF65-F5344CB8AC3E}">
        <p14:creationId xmlns:p14="http://schemas.microsoft.com/office/powerpoint/2010/main" val="38343681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52FA69-F600-468B-9E6B-FB43276CCE35}"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34AAA-670C-4597-8FCB-662CDE9B5367}"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00772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52FA69-F600-468B-9E6B-FB43276CCE35}"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34AAA-670C-4597-8FCB-662CDE9B5367}" type="slidenum">
              <a:rPr lang="en-US" smtClean="0"/>
              <a:t>‹#›</a:t>
            </a:fld>
            <a:endParaRPr lang="en-US"/>
          </a:p>
        </p:txBody>
      </p:sp>
    </p:spTree>
    <p:extLst>
      <p:ext uri="{BB962C8B-B14F-4D97-AF65-F5344CB8AC3E}">
        <p14:creationId xmlns:p14="http://schemas.microsoft.com/office/powerpoint/2010/main" val="401767596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52FA69-F600-468B-9E6B-FB43276CCE35}"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34AAA-670C-4597-8FCB-662CDE9B5367}"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42576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52FA69-F600-468B-9E6B-FB43276CCE35}" type="datetimeFigureOut">
              <a:rPr lang="en-US" smtClean="0"/>
              <a:t>10/24/2017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34AAA-670C-4597-8FCB-662CDE9B5367}" type="slidenum">
              <a:rPr lang="en-US" smtClean="0"/>
              <a:t>‹#›</a:t>
            </a:fld>
            <a:endParaRPr lang="en-US"/>
          </a:p>
        </p:txBody>
      </p:sp>
    </p:spTree>
    <p:extLst>
      <p:ext uri="{BB962C8B-B14F-4D97-AF65-F5344CB8AC3E}">
        <p14:creationId xmlns:p14="http://schemas.microsoft.com/office/powerpoint/2010/main" val="274723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52FA69-F600-468B-9E6B-FB43276CCE35}" type="datetimeFigureOut">
              <a:rPr lang="en-US" smtClean="0"/>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34AAA-670C-4597-8FCB-662CDE9B5367}"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44400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052FA69-F600-468B-9E6B-FB43276CCE35}" type="datetimeFigureOut">
              <a:rPr lang="en-US" smtClean="0"/>
              <a:t>10/24/2017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34AAA-670C-4597-8FCB-662CDE9B5367}" type="slidenum">
              <a:rPr lang="en-US" smtClean="0"/>
              <a:t>‹#›</a:t>
            </a:fld>
            <a:endParaRPr lang="en-US"/>
          </a:p>
        </p:txBody>
      </p:sp>
    </p:spTree>
    <p:extLst>
      <p:ext uri="{BB962C8B-B14F-4D97-AF65-F5344CB8AC3E}">
        <p14:creationId xmlns:p14="http://schemas.microsoft.com/office/powerpoint/2010/main" val="207234310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52FA69-F600-468B-9E6B-FB43276CCE35}"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34AAA-670C-4597-8FCB-662CDE9B5367}" type="slidenum">
              <a:rPr lang="en-US" smtClean="0"/>
              <a:t>‹#›</a:t>
            </a:fld>
            <a:endParaRPr lang="en-US"/>
          </a:p>
        </p:txBody>
      </p:sp>
    </p:spTree>
    <p:extLst>
      <p:ext uri="{BB962C8B-B14F-4D97-AF65-F5344CB8AC3E}">
        <p14:creationId xmlns:p14="http://schemas.microsoft.com/office/powerpoint/2010/main" val="345319313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52FA69-F600-468B-9E6B-FB43276CCE35}"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34AAA-670C-4597-8FCB-662CDE9B5367}" type="slidenum">
              <a:rPr lang="en-US" smtClean="0"/>
              <a:t>‹#›</a:t>
            </a:fld>
            <a:endParaRPr lang="en-US"/>
          </a:p>
        </p:txBody>
      </p:sp>
    </p:spTree>
    <p:extLst>
      <p:ext uri="{BB962C8B-B14F-4D97-AF65-F5344CB8AC3E}">
        <p14:creationId xmlns:p14="http://schemas.microsoft.com/office/powerpoint/2010/main" val="1344904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D052FA69-F600-468B-9E6B-FB43276CCE35}" type="datetimeFigureOut">
              <a:rPr lang="en-US" smtClean="0"/>
              <a:t>10/24/2017</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2A234AAA-670C-4597-8FCB-662CDE9B5367}"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0927635"/>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hrome.google.com/webstore/detail/react-developer-tools/fmkadmapgofadopljbjfkapdkoienihi?hl=e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github.com/allison-dinapoli/react-django-tutorial" TargetMode="External"/><Relationship Id="rId4" Type="http://schemas.openxmlformats.org/officeDocument/2006/relationships/hyperlink" Target="https://addons.mozilla.org/en-US/firefox/addon/react-devtool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eactjs.org/docs/components-and-props.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BE98-7535-424F-9950-CBFD49EC0500}"/>
              </a:ext>
            </a:extLst>
          </p:cNvPr>
          <p:cNvSpPr>
            <a:spLocks noGrp="1"/>
          </p:cNvSpPr>
          <p:nvPr>
            <p:ph type="ctrTitle"/>
          </p:nvPr>
        </p:nvSpPr>
        <p:spPr/>
        <p:txBody>
          <a:bodyPr>
            <a:normAutofit fontScale="90000"/>
          </a:bodyPr>
          <a:lstStyle/>
          <a:p>
            <a:r>
              <a:rPr lang="en-US" dirty="0" err="1"/>
              <a:t>ReactJS</a:t>
            </a:r>
            <a:r>
              <a:rPr lang="en-US" dirty="0"/>
              <a:t> + Django </a:t>
            </a:r>
            <a:br>
              <a:rPr lang="en-US" dirty="0"/>
            </a:br>
            <a:r>
              <a:rPr lang="en-US" dirty="0"/>
              <a:t>How to </a:t>
            </a:r>
            <a:r>
              <a:rPr lang="en-US" dirty="0" err="1"/>
              <a:t>Reactify</a:t>
            </a:r>
            <a:r>
              <a:rPr lang="en-US" dirty="0"/>
              <a:t> Your App</a:t>
            </a:r>
          </a:p>
        </p:txBody>
      </p:sp>
      <p:sp>
        <p:nvSpPr>
          <p:cNvPr id="3" name="Subtitle 2">
            <a:extLst>
              <a:ext uri="{FF2B5EF4-FFF2-40B4-BE49-F238E27FC236}">
                <a16:creationId xmlns:a16="http://schemas.microsoft.com/office/drawing/2014/main" id="{454C0BBA-088B-4C50-B4A9-8AA499495FB2}"/>
              </a:ext>
            </a:extLst>
          </p:cNvPr>
          <p:cNvSpPr>
            <a:spLocks noGrp="1"/>
          </p:cNvSpPr>
          <p:nvPr>
            <p:ph type="subTitle" idx="1"/>
          </p:nvPr>
        </p:nvSpPr>
        <p:spPr/>
        <p:txBody>
          <a:bodyPr/>
          <a:lstStyle/>
          <a:p>
            <a:r>
              <a:rPr lang="en-US" dirty="0"/>
              <a:t>Alli DiNapoli</a:t>
            </a:r>
          </a:p>
        </p:txBody>
      </p:sp>
    </p:spTree>
    <p:extLst>
      <p:ext uri="{BB962C8B-B14F-4D97-AF65-F5344CB8AC3E}">
        <p14:creationId xmlns:p14="http://schemas.microsoft.com/office/powerpoint/2010/main" val="581878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C453B3-CC28-4ED1-A136-09EDF0CD7F7E}"/>
              </a:ext>
            </a:extLst>
          </p:cNvPr>
          <p:cNvPicPr>
            <a:picLocks noGrp="1" noChangeAspect="1"/>
          </p:cNvPicPr>
          <p:nvPr>
            <p:ph idx="1"/>
          </p:nvPr>
        </p:nvPicPr>
        <p:blipFill>
          <a:blip r:embed="rId3"/>
          <a:stretch>
            <a:fillRect/>
          </a:stretch>
        </p:blipFill>
        <p:spPr>
          <a:xfrm>
            <a:off x="1152002" y="1487801"/>
            <a:ext cx="6593198" cy="5099489"/>
          </a:xfrm>
          <a:prstGeom prst="rect">
            <a:avLst/>
          </a:prstGeom>
        </p:spPr>
      </p:pic>
      <p:sp>
        <p:nvSpPr>
          <p:cNvPr id="6" name="TextBox 5">
            <a:extLst>
              <a:ext uri="{FF2B5EF4-FFF2-40B4-BE49-F238E27FC236}">
                <a16:creationId xmlns:a16="http://schemas.microsoft.com/office/drawing/2014/main" id="{EB147141-F5FA-45F8-9AF6-27AEEB39E98C}"/>
              </a:ext>
            </a:extLst>
          </p:cNvPr>
          <p:cNvSpPr txBox="1"/>
          <p:nvPr/>
        </p:nvSpPr>
        <p:spPr>
          <a:xfrm>
            <a:off x="8234972" y="718360"/>
            <a:ext cx="3957028" cy="769441"/>
          </a:xfrm>
          <a:prstGeom prst="rect">
            <a:avLst/>
          </a:prstGeom>
          <a:noFill/>
        </p:spPr>
        <p:txBody>
          <a:bodyPr wrap="square" rtlCol="0">
            <a:spAutoFit/>
          </a:bodyPr>
          <a:lstStyle/>
          <a:p>
            <a:r>
              <a:rPr lang="en-US" sz="4400" dirty="0" err="1">
                <a:latin typeface="Consolas" panose="020B0609020204030204" pitchFamily="49" charset="0"/>
              </a:rPr>
              <a:t>npm</a:t>
            </a:r>
            <a:r>
              <a:rPr lang="en-US" sz="4400" dirty="0">
                <a:latin typeface="Consolas" panose="020B0609020204030204" pitchFamily="49" charset="0"/>
              </a:rPr>
              <a:t> </a:t>
            </a:r>
            <a:r>
              <a:rPr lang="en-US" sz="4400" dirty="0" err="1">
                <a:latin typeface="Consolas" panose="020B0609020204030204" pitchFamily="49" charset="0"/>
              </a:rPr>
              <a:t>init</a:t>
            </a:r>
            <a:endParaRPr lang="en-US" sz="4400" dirty="0">
              <a:latin typeface="Consolas" panose="020B0609020204030204" pitchFamily="49" charset="0"/>
            </a:endParaRPr>
          </a:p>
        </p:txBody>
      </p:sp>
      <p:sp>
        <p:nvSpPr>
          <p:cNvPr id="3" name="TextBox 2">
            <a:extLst>
              <a:ext uri="{FF2B5EF4-FFF2-40B4-BE49-F238E27FC236}">
                <a16:creationId xmlns:a16="http://schemas.microsoft.com/office/drawing/2014/main" id="{BA43829B-54B9-4527-A02B-B807A6ED94C8}"/>
              </a:ext>
            </a:extLst>
          </p:cNvPr>
          <p:cNvSpPr txBox="1"/>
          <p:nvPr/>
        </p:nvSpPr>
        <p:spPr>
          <a:xfrm>
            <a:off x="7968343" y="1741714"/>
            <a:ext cx="31350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Creates </a:t>
            </a:r>
            <a:r>
              <a:rPr lang="en-US" sz="2400" dirty="0" err="1"/>
              <a:t>package.json</a:t>
            </a:r>
            <a:r>
              <a:rPr lang="en-US" sz="2400" dirty="0"/>
              <a:t> </a:t>
            </a:r>
          </a:p>
          <a:p>
            <a:pPr marL="285750" indent="-285750">
              <a:buFont typeface="Arial" panose="020B0604020202020204" pitchFamily="34" charset="0"/>
              <a:buChar char="•"/>
            </a:pPr>
            <a:r>
              <a:rPr lang="en-US" sz="2400" dirty="0"/>
              <a:t>You can enter in the default values for all of these.</a:t>
            </a:r>
          </a:p>
        </p:txBody>
      </p:sp>
    </p:spTree>
    <p:extLst>
      <p:ext uri="{BB962C8B-B14F-4D97-AF65-F5344CB8AC3E}">
        <p14:creationId xmlns:p14="http://schemas.microsoft.com/office/powerpoint/2010/main" val="3590373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FB36-8DD5-4182-AA98-A551BE5EC157}"/>
              </a:ext>
            </a:extLst>
          </p:cNvPr>
          <p:cNvSpPr>
            <a:spLocks noGrp="1"/>
          </p:cNvSpPr>
          <p:nvPr>
            <p:ph type="title"/>
          </p:nvPr>
        </p:nvSpPr>
        <p:spPr/>
        <p:txBody>
          <a:bodyPr>
            <a:normAutofit/>
          </a:bodyPr>
          <a:lstStyle/>
          <a:p>
            <a:r>
              <a:rPr lang="en-US" sz="4000" dirty="0"/>
              <a:t>Install </a:t>
            </a:r>
            <a:r>
              <a:rPr lang="en-US" sz="4000" dirty="0" err="1"/>
              <a:t>Webpack</a:t>
            </a:r>
            <a:r>
              <a:rPr lang="en-US" sz="4000" dirty="0"/>
              <a:t> with </a:t>
            </a:r>
            <a:r>
              <a:rPr lang="en-US" sz="4000" dirty="0" err="1"/>
              <a:t>npm</a:t>
            </a:r>
            <a:endParaRPr lang="en-US" sz="4000" dirty="0"/>
          </a:p>
        </p:txBody>
      </p:sp>
      <p:sp>
        <p:nvSpPr>
          <p:cNvPr id="4" name="Rectangle 1">
            <a:extLst>
              <a:ext uri="{FF2B5EF4-FFF2-40B4-BE49-F238E27FC236}">
                <a16:creationId xmlns:a16="http://schemas.microsoft.com/office/drawing/2014/main" id="{5F2AB672-DA9E-4D46-B273-5F4F6C7512A1}"/>
              </a:ext>
            </a:extLst>
          </p:cNvPr>
          <p:cNvSpPr>
            <a:spLocks noGrp="1" noChangeArrowheads="1"/>
          </p:cNvSpPr>
          <p:nvPr>
            <p:ph idx="1"/>
          </p:nvPr>
        </p:nvSpPr>
        <p:spPr bwMode="auto">
          <a:xfrm>
            <a:off x="1206231" y="1960985"/>
            <a:ext cx="132685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Consolas" panose="020B0609020204030204" pitchFamily="49" charset="0"/>
              </a:rPr>
              <a:t>npm</a:t>
            </a:r>
            <a:r>
              <a:rPr kumimoji="0" lang="en-US" altLang="en-US" sz="2400" b="0" i="0" u="none" strike="noStrike" cap="none" normalizeH="0" baseline="0" dirty="0">
                <a:ln>
                  <a:noFill/>
                </a:ln>
                <a:solidFill>
                  <a:schemeClr val="tx1"/>
                </a:solidFill>
                <a:effectLst/>
                <a:latin typeface="Consolas" panose="020B0609020204030204" pitchFamily="49" charset="0"/>
              </a:rPr>
              <a:t> install </a:t>
            </a:r>
            <a:r>
              <a:rPr kumimoji="0" lang="en-US" altLang="en-US" sz="2400" b="0" i="0" u="none" strike="noStrike" cap="none" normalizeH="0" baseline="0" dirty="0" err="1">
                <a:ln>
                  <a:noFill/>
                </a:ln>
                <a:solidFill>
                  <a:schemeClr val="tx1"/>
                </a:solidFill>
                <a:effectLst/>
                <a:latin typeface="Consolas" panose="020B0609020204030204" pitchFamily="49" charset="0"/>
              </a:rPr>
              <a:t>webpack</a:t>
            </a:r>
            <a:r>
              <a:rPr kumimoji="0" lang="en-US" altLang="en-US" sz="2400" b="0" i="0" u="none" strike="noStrike" cap="none" normalizeH="0" baseline="0" dirty="0">
                <a:ln>
                  <a:noFill/>
                </a:ln>
                <a:solidFill>
                  <a:schemeClr val="tx1"/>
                </a:solidFill>
                <a:effectLst/>
                <a:latin typeface="Consolas" panose="020B0609020204030204" pitchFamily="49" charset="0"/>
              </a:rPr>
              <a:t> </a:t>
            </a:r>
            <a:r>
              <a:rPr kumimoji="0" lang="en-US" altLang="en-US" sz="2400" b="0" i="0" u="none" strike="noStrike" cap="none" normalizeH="0" baseline="0" dirty="0" err="1">
                <a:ln>
                  <a:noFill/>
                </a:ln>
                <a:solidFill>
                  <a:schemeClr val="tx1"/>
                </a:solidFill>
                <a:effectLst/>
                <a:latin typeface="Consolas" panose="020B0609020204030204" pitchFamily="49" charset="0"/>
              </a:rPr>
              <a:t>webpack</a:t>
            </a:r>
            <a:r>
              <a:rPr kumimoji="0" lang="en-US" altLang="en-US" sz="2400" b="0" i="0" u="none" strike="noStrike" cap="none" normalizeH="0" baseline="0" dirty="0">
                <a:ln>
                  <a:noFill/>
                </a:ln>
                <a:solidFill>
                  <a:schemeClr val="tx1"/>
                </a:solidFill>
                <a:effectLst/>
                <a:latin typeface="Consolas" panose="020B0609020204030204" pitchFamily="49" charset="0"/>
              </a:rPr>
              <a:t>-bundle-tracker --save-dev </a:t>
            </a:r>
            <a:endParaRPr kumimoji="0" lang="en-US" altLang="en-US" sz="4000" b="0" i="0" u="none" strike="noStrike" cap="none" normalizeH="0" baseline="0" dirty="0">
              <a:ln>
                <a:noFill/>
              </a:ln>
              <a:solidFill>
                <a:schemeClr val="tx1"/>
              </a:solidFill>
              <a:effectLst/>
              <a:latin typeface="Consolas" panose="020B0609020204030204" pitchFamily="49" charset="0"/>
            </a:endParaRPr>
          </a:p>
        </p:txBody>
      </p:sp>
      <p:sp>
        <p:nvSpPr>
          <p:cNvPr id="3" name="TextBox 2">
            <a:extLst>
              <a:ext uri="{FF2B5EF4-FFF2-40B4-BE49-F238E27FC236}">
                <a16:creationId xmlns:a16="http://schemas.microsoft.com/office/drawing/2014/main" id="{DBE46DE3-4257-45C0-BF7C-36A5E36B4BD9}"/>
              </a:ext>
            </a:extLst>
          </p:cNvPr>
          <p:cNvSpPr txBox="1"/>
          <p:nvPr/>
        </p:nvSpPr>
        <p:spPr>
          <a:xfrm>
            <a:off x="1206231" y="3068193"/>
            <a:ext cx="9591471" cy="2739211"/>
          </a:xfrm>
          <a:prstGeom prst="rect">
            <a:avLst/>
          </a:prstGeom>
          <a:noFill/>
        </p:spPr>
        <p:txBody>
          <a:bodyPr wrap="square" rtlCol="0">
            <a:spAutoFit/>
          </a:bodyPr>
          <a:lstStyle/>
          <a:p>
            <a:pPr marL="285750" indent="-285750">
              <a:buFont typeface="Arial" panose="020B0604020202020204" pitchFamily="34" charset="0"/>
              <a:buChar char="•"/>
            </a:pPr>
            <a:r>
              <a:rPr lang="en-US" sz="2400" dirty="0"/>
              <a:t>This is the basic syntax for installing a package from </a:t>
            </a:r>
            <a:r>
              <a:rPr lang="en-US" sz="2400" dirty="0" err="1"/>
              <a:t>npm</a:t>
            </a:r>
            <a:endParaRPr lang="en-US" sz="2400" dirty="0"/>
          </a:p>
          <a:p>
            <a:pPr marL="285750" indent="-285750">
              <a:buFont typeface="Arial" panose="020B0604020202020204" pitchFamily="34" charset="0"/>
              <a:buChar char="•"/>
            </a:pPr>
            <a:r>
              <a:rPr lang="en-US" sz="2400" dirty="0"/>
              <a:t>--save-dev and --save place the file in </a:t>
            </a:r>
            <a:r>
              <a:rPr lang="en-US" sz="2400" dirty="0" err="1"/>
              <a:t>package.json</a:t>
            </a:r>
            <a:r>
              <a:rPr lang="en-US" sz="2400" dirty="0"/>
              <a:t> </a:t>
            </a:r>
          </a:p>
          <a:p>
            <a:pPr marL="742950" lvl="1" indent="-285750">
              <a:buFont typeface="Arial" panose="020B0604020202020204" pitchFamily="34" charset="0"/>
              <a:buChar char="•"/>
            </a:pPr>
            <a:r>
              <a:rPr lang="en-US" sz="2400" dirty="0"/>
              <a:t>This is incredibly important to use, because it keeps track of your dependencies. </a:t>
            </a:r>
          </a:p>
          <a:p>
            <a:pPr marL="742950" lvl="1" indent="-285750">
              <a:buFont typeface="Arial" panose="020B0604020202020204" pitchFamily="34" charset="0"/>
              <a:buChar char="•"/>
            </a:pPr>
            <a:r>
              <a:rPr lang="en-US" sz="2400" dirty="0"/>
              <a:t>When pulling code from git, you can run  </a:t>
            </a:r>
            <a:r>
              <a:rPr lang="en-US" sz="2800" dirty="0" err="1">
                <a:latin typeface="Consolas" panose="020B0609020204030204" pitchFamily="49" charset="0"/>
              </a:rPr>
              <a:t>npm</a:t>
            </a:r>
            <a:r>
              <a:rPr lang="en-US" sz="2800" dirty="0">
                <a:latin typeface="Consolas" panose="020B0609020204030204" pitchFamily="49" charset="0"/>
              </a:rPr>
              <a:t> install </a:t>
            </a:r>
            <a:r>
              <a:rPr lang="en-US" sz="2400" dirty="0"/>
              <a:t>and it will automatically install all packages in </a:t>
            </a:r>
            <a:r>
              <a:rPr lang="en-US" sz="2400" dirty="0" err="1"/>
              <a:t>package.json</a:t>
            </a:r>
            <a:endParaRPr lang="en-US" sz="2400" dirty="0"/>
          </a:p>
          <a:p>
            <a:pPr marL="742950" lvl="1" indent="-285750">
              <a:buFont typeface="Arial" panose="020B0604020202020204" pitchFamily="34" charset="0"/>
              <a:buChar char="•"/>
            </a:pPr>
            <a:r>
              <a:rPr lang="en-US" sz="2400" dirty="0"/>
              <a:t>We’ll look at the structure of </a:t>
            </a:r>
            <a:r>
              <a:rPr lang="en-US" sz="2400" dirty="0" err="1"/>
              <a:t>package.json</a:t>
            </a:r>
            <a:r>
              <a:rPr lang="en-US" sz="2400" dirty="0"/>
              <a:t> in a little bit</a:t>
            </a:r>
          </a:p>
        </p:txBody>
      </p:sp>
    </p:spTree>
    <p:extLst>
      <p:ext uri="{BB962C8B-B14F-4D97-AF65-F5344CB8AC3E}">
        <p14:creationId xmlns:p14="http://schemas.microsoft.com/office/powerpoint/2010/main" val="341445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5DBB-33A7-4A4D-B339-05455C52AAB3}"/>
              </a:ext>
            </a:extLst>
          </p:cNvPr>
          <p:cNvSpPr>
            <a:spLocks noGrp="1"/>
          </p:cNvSpPr>
          <p:nvPr>
            <p:ph type="title"/>
          </p:nvPr>
        </p:nvSpPr>
        <p:spPr/>
        <p:txBody>
          <a:bodyPr>
            <a:normAutofit/>
          </a:bodyPr>
          <a:lstStyle/>
          <a:p>
            <a:r>
              <a:rPr lang="en-US" sz="4000" dirty="0"/>
              <a:t>Create webpack.config.js</a:t>
            </a:r>
          </a:p>
        </p:txBody>
      </p:sp>
      <p:sp>
        <p:nvSpPr>
          <p:cNvPr id="3" name="TextBox 2">
            <a:extLst>
              <a:ext uri="{FF2B5EF4-FFF2-40B4-BE49-F238E27FC236}">
                <a16:creationId xmlns:a16="http://schemas.microsoft.com/office/drawing/2014/main" id="{F40E46CA-DF6F-4648-8903-13A3040E8CB0}"/>
              </a:ext>
            </a:extLst>
          </p:cNvPr>
          <p:cNvSpPr txBox="1"/>
          <p:nvPr/>
        </p:nvSpPr>
        <p:spPr>
          <a:xfrm>
            <a:off x="8347485" y="1885285"/>
            <a:ext cx="279976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Take note of entry and output </a:t>
            </a:r>
          </a:p>
          <a:p>
            <a:pPr marL="285750" indent="-285750">
              <a:buFont typeface="Arial" panose="020B0604020202020204" pitchFamily="34" charset="0"/>
              <a:buChar char="•"/>
            </a:pPr>
            <a:r>
              <a:rPr lang="en-US" sz="2400" dirty="0"/>
              <a:t>You can have multiple entries </a:t>
            </a:r>
          </a:p>
        </p:txBody>
      </p:sp>
      <p:pic>
        <p:nvPicPr>
          <p:cNvPr id="6" name="Content Placeholder 3">
            <a:extLst>
              <a:ext uri="{FF2B5EF4-FFF2-40B4-BE49-F238E27FC236}">
                <a16:creationId xmlns:a16="http://schemas.microsoft.com/office/drawing/2014/main" id="{77255029-8A48-48F8-8258-DCE8DE10DA88}"/>
              </a:ext>
            </a:extLst>
          </p:cNvPr>
          <p:cNvPicPr>
            <a:picLocks noGrp="1" noChangeAspect="1"/>
          </p:cNvPicPr>
          <p:nvPr>
            <p:ph idx="1"/>
          </p:nvPr>
        </p:nvPicPr>
        <p:blipFill>
          <a:blip r:embed="rId3"/>
          <a:stretch>
            <a:fillRect/>
          </a:stretch>
        </p:blipFill>
        <p:spPr>
          <a:xfrm>
            <a:off x="1132592" y="1507890"/>
            <a:ext cx="7214893" cy="4853999"/>
          </a:xfrm>
          <a:prstGeom prst="rect">
            <a:avLst/>
          </a:prstGeom>
        </p:spPr>
      </p:pic>
    </p:spTree>
    <p:extLst>
      <p:ext uri="{BB962C8B-B14F-4D97-AF65-F5344CB8AC3E}">
        <p14:creationId xmlns:p14="http://schemas.microsoft.com/office/powerpoint/2010/main" val="2832285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90FD9-4D26-4EBF-AFE5-F14DC1246A9B}"/>
              </a:ext>
            </a:extLst>
          </p:cNvPr>
          <p:cNvSpPr>
            <a:spLocks noGrp="1"/>
          </p:cNvSpPr>
          <p:nvPr>
            <p:ph type="title"/>
          </p:nvPr>
        </p:nvSpPr>
        <p:spPr/>
        <p:txBody>
          <a:bodyPr>
            <a:noAutofit/>
          </a:bodyPr>
          <a:lstStyle/>
          <a:p>
            <a:r>
              <a:rPr lang="en-US" sz="4000" dirty="0" err="1"/>
              <a:t>package.json</a:t>
            </a:r>
            <a:br>
              <a:rPr lang="en-US" sz="4000" dirty="0"/>
            </a:br>
            <a:endParaRPr lang="en-US" sz="4000" dirty="0"/>
          </a:p>
        </p:txBody>
      </p:sp>
      <p:pic>
        <p:nvPicPr>
          <p:cNvPr id="4" name="Content Placeholder 3">
            <a:extLst>
              <a:ext uri="{FF2B5EF4-FFF2-40B4-BE49-F238E27FC236}">
                <a16:creationId xmlns:a16="http://schemas.microsoft.com/office/drawing/2014/main" id="{65009535-E89C-4DC2-975F-4FE4B26322E9}"/>
              </a:ext>
            </a:extLst>
          </p:cNvPr>
          <p:cNvPicPr>
            <a:picLocks noGrp="1" noChangeAspect="1"/>
          </p:cNvPicPr>
          <p:nvPr>
            <p:ph idx="1"/>
          </p:nvPr>
        </p:nvPicPr>
        <p:blipFill>
          <a:blip r:embed="rId3"/>
          <a:stretch>
            <a:fillRect/>
          </a:stretch>
        </p:blipFill>
        <p:spPr>
          <a:xfrm>
            <a:off x="1054325" y="2189913"/>
            <a:ext cx="7632475" cy="4247317"/>
          </a:xfrm>
          <a:prstGeom prst="rect">
            <a:avLst/>
          </a:prstGeom>
        </p:spPr>
      </p:pic>
      <p:sp>
        <p:nvSpPr>
          <p:cNvPr id="3" name="TextBox 2">
            <a:extLst>
              <a:ext uri="{FF2B5EF4-FFF2-40B4-BE49-F238E27FC236}">
                <a16:creationId xmlns:a16="http://schemas.microsoft.com/office/drawing/2014/main" id="{26CEA699-CEBF-4841-82C7-717B2C3137A9}"/>
              </a:ext>
            </a:extLst>
          </p:cNvPr>
          <p:cNvSpPr txBox="1"/>
          <p:nvPr/>
        </p:nvSpPr>
        <p:spPr>
          <a:xfrm>
            <a:off x="8686800" y="2189913"/>
            <a:ext cx="270163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is all automatically generated from the </a:t>
            </a:r>
            <a:r>
              <a:rPr lang="en-US" dirty="0" err="1">
                <a:latin typeface="Consolas" panose="020B0609020204030204" pitchFamily="49" charset="0"/>
              </a:rPr>
              <a:t>npm</a:t>
            </a:r>
            <a:r>
              <a:rPr lang="en-US" dirty="0">
                <a:latin typeface="Consolas" panose="020B0609020204030204" pitchFamily="49" charset="0"/>
              </a:rPr>
              <a:t> </a:t>
            </a:r>
            <a:r>
              <a:rPr lang="en-US" dirty="0" err="1">
                <a:latin typeface="Consolas" panose="020B0609020204030204" pitchFamily="49" charset="0"/>
              </a:rPr>
              <a:t>init</a:t>
            </a:r>
            <a:r>
              <a:rPr lang="en-US" dirty="0">
                <a:latin typeface="Consolas" panose="020B0609020204030204" pitchFamily="49" charset="0"/>
              </a:rPr>
              <a:t> </a:t>
            </a:r>
            <a:r>
              <a:rPr lang="en-US" dirty="0"/>
              <a:t>except for the build value in scripts </a:t>
            </a:r>
          </a:p>
          <a:p>
            <a:pPr marL="285750" indent="-285750">
              <a:buFont typeface="Arial" panose="020B0604020202020204" pitchFamily="34" charset="0"/>
              <a:buChar char="•"/>
            </a:pPr>
            <a:r>
              <a:rPr lang="en-US" dirty="0"/>
              <a:t>Add this to compile your react on the command</a:t>
            </a:r>
          </a:p>
          <a:p>
            <a:r>
              <a:rPr lang="en-US" dirty="0"/>
              <a:t>	</a:t>
            </a:r>
            <a:r>
              <a:rPr lang="en-US" dirty="0" err="1">
                <a:latin typeface="Consolas" panose="020B0609020204030204" pitchFamily="49" charset="0"/>
              </a:rPr>
              <a:t>npm</a:t>
            </a:r>
            <a:r>
              <a:rPr lang="en-US" dirty="0">
                <a:latin typeface="Consolas" panose="020B0609020204030204" pitchFamily="49" charset="0"/>
              </a:rPr>
              <a:t> run build</a:t>
            </a:r>
          </a:p>
          <a:p>
            <a:pPr marL="285750" indent="-285750">
              <a:buFont typeface="Arial" panose="020B0604020202020204" pitchFamily="34" charset="0"/>
              <a:buChar char="•"/>
            </a:pPr>
            <a:r>
              <a:rPr lang="en-US" dirty="0"/>
              <a:t>SPOILER ALERT!</a:t>
            </a:r>
          </a:p>
          <a:p>
            <a:pPr marL="742950" lvl="1" indent="-285750">
              <a:buFont typeface="Arial" panose="020B0604020202020204" pitchFamily="34" charset="0"/>
              <a:buChar char="•"/>
            </a:pPr>
            <a:r>
              <a:rPr lang="en-US" dirty="0"/>
              <a:t>There are packages here that haven’t been installed yet</a:t>
            </a:r>
          </a:p>
          <a:p>
            <a:endParaRPr lang="en-US" dirty="0">
              <a:latin typeface="Consolas" panose="020B0609020204030204" pitchFamily="49" charset="0"/>
            </a:endParaRPr>
          </a:p>
        </p:txBody>
      </p:sp>
    </p:spTree>
    <p:extLst>
      <p:ext uri="{BB962C8B-B14F-4D97-AF65-F5344CB8AC3E}">
        <p14:creationId xmlns:p14="http://schemas.microsoft.com/office/powerpoint/2010/main" val="241922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1A2D-B51C-4468-821F-FE7C3CCDE87F}"/>
              </a:ext>
            </a:extLst>
          </p:cNvPr>
          <p:cNvSpPr>
            <a:spLocks noGrp="1"/>
          </p:cNvSpPr>
          <p:nvPr>
            <p:ph type="title"/>
          </p:nvPr>
        </p:nvSpPr>
        <p:spPr/>
        <p:txBody>
          <a:bodyPr/>
          <a:lstStyle/>
          <a:p>
            <a:r>
              <a:rPr lang="en-US" dirty="0"/>
              <a:t>Install Babel and create a .</a:t>
            </a:r>
            <a:r>
              <a:rPr lang="en-US" dirty="0" err="1"/>
              <a:t>babelrc</a:t>
            </a:r>
            <a:r>
              <a:rPr lang="en-US" dirty="0"/>
              <a:t> file</a:t>
            </a:r>
          </a:p>
        </p:txBody>
      </p:sp>
      <p:sp>
        <p:nvSpPr>
          <p:cNvPr id="4" name="Rectangle 1">
            <a:extLst>
              <a:ext uri="{FF2B5EF4-FFF2-40B4-BE49-F238E27FC236}">
                <a16:creationId xmlns:a16="http://schemas.microsoft.com/office/drawing/2014/main" id="{1075E18D-A419-4943-B81F-CE1917A78B9E}"/>
              </a:ext>
            </a:extLst>
          </p:cNvPr>
          <p:cNvSpPr>
            <a:spLocks noGrp="1" noChangeArrowheads="1"/>
          </p:cNvSpPr>
          <p:nvPr>
            <p:ph idx="1"/>
          </p:nvPr>
        </p:nvSpPr>
        <p:spPr bwMode="auto">
          <a:xfrm>
            <a:off x="489256" y="1515953"/>
            <a:ext cx="108691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onsolas" panose="020B0609020204030204" pitchFamily="49" charset="0"/>
              </a:rPr>
              <a:t>npm</a:t>
            </a:r>
            <a:r>
              <a:rPr kumimoji="0" lang="en-US" altLang="en-US" sz="1800" b="0" i="0" u="none" strike="noStrike" cap="none" normalizeH="0" baseline="0" dirty="0">
                <a:ln>
                  <a:noFill/>
                </a:ln>
                <a:solidFill>
                  <a:schemeClr val="tx1"/>
                </a:solidFill>
                <a:effectLst/>
                <a:latin typeface="Consolas" panose="020B0609020204030204" pitchFamily="49" charset="0"/>
              </a:rPr>
              <a:t> install babel-loader babel-core babel-preset-es2015 babel-preset-react --save-dev </a:t>
            </a:r>
          </a:p>
        </p:txBody>
      </p:sp>
      <p:pic>
        <p:nvPicPr>
          <p:cNvPr id="5" name="Picture 4">
            <a:extLst>
              <a:ext uri="{FF2B5EF4-FFF2-40B4-BE49-F238E27FC236}">
                <a16:creationId xmlns:a16="http://schemas.microsoft.com/office/drawing/2014/main" id="{01C24306-4359-47C8-8735-0D412538F5BF}"/>
              </a:ext>
            </a:extLst>
          </p:cNvPr>
          <p:cNvPicPr>
            <a:picLocks noChangeAspect="1"/>
          </p:cNvPicPr>
          <p:nvPr/>
        </p:nvPicPr>
        <p:blipFill>
          <a:blip r:embed="rId3"/>
          <a:stretch>
            <a:fillRect/>
          </a:stretch>
        </p:blipFill>
        <p:spPr>
          <a:xfrm>
            <a:off x="1264043" y="2603844"/>
            <a:ext cx="5326930" cy="3969985"/>
          </a:xfrm>
          <a:prstGeom prst="rect">
            <a:avLst/>
          </a:prstGeom>
        </p:spPr>
      </p:pic>
      <p:sp>
        <p:nvSpPr>
          <p:cNvPr id="6" name="TextBox 5">
            <a:extLst>
              <a:ext uri="{FF2B5EF4-FFF2-40B4-BE49-F238E27FC236}">
                <a16:creationId xmlns:a16="http://schemas.microsoft.com/office/drawing/2014/main" id="{49C43EA9-92BE-4551-ADF7-6278F812F18D}"/>
              </a:ext>
            </a:extLst>
          </p:cNvPr>
          <p:cNvSpPr txBox="1"/>
          <p:nvPr/>
        </p:nvSpPr>
        <p:spPr>
          <a:xfrm>
            <a:off x="6899564" y="3345873"/>
            <a:ext cx="3711272" cy="2554545"/>
          </a:xfrm>
          <a:prstGeom prst="rect">
            <a:avLst/>
          </a:prstGeom>
          <a:noFill/>
        </p:spPr>
        <p:txBody>
          <a:bodyPr wrap="none" rtlCol="0">
            <a:spAutoFit/>
          </a:bodyPr>
          <a:lstStyle/>
          <a:p>
            <a:r>
              <a:rPr lang="en-US" sz="2000" dirty="0">
                <a:latin typeface="Consolas" panose="020B0609020204030204" pitchFamily="49" charset="0"/>
              </a:rPr>
              <a:t>/*</a:t>
            </a:r>
          </a:p>
          <a:p>
            <a:r>
              <a:rPr lang="en-US" sz="2000" dirty="0">
                <a:latin typeface="Consolas" panose="020B0609020204030204" pitchFamily="49" charset="0"/>
              </a:rPr>
              <a:t>    ./.</a:t>
            </a:r>
            <a:r>
              <a:rPr lang="en-US" sz="2000" dirty="0" err="1">
                <a:latin typeface="Consolas" panose="020B0609020204030204" pitchFamily="49" charset="0"/>
              </a:rPr>
              <a:t>babelrc</a:t>
            </a:r>
            <a:endParaRPr lang="en-US" sz="2000" dirty="0">
              <a:latin typeface="Consolas" panose="020B0609020204030204" pitchFamily="49" charset="0"/>
            </a:endParaRPr>
          </a:p>
          <a:p>
            <a:r>
              <a:rPr lang="en-US" sz="2000" dirty="0">
                <a:latin typeface="Consolas" panose="020B0609020204030204" pitchFamily="49" charset="0"/>
              </a:rPr>
              <a:t>*/</a:t>
            </a:r>
          </a:p>
          <a:p>
            <a:r>
              <a:rPr lang="en-US" sz="2000" dirty="0">
                <a:latin typeface="Consolas" panose="020B0609020204030204" pitchFamily="49" charset="0"/>
              </a:rPr>
              <a:t>{</a:t>
            </a:r>
          </a:p>
          <a:p>
            <a:r>
              <a:rPr lang="en-US" sz="2000" dirty="0">
                <a:latin typeface="Consolas" panose="020B0609020204030204" pitchFamily="49" charset="0"/>
              </a:rPr>
              <a:t>    “presets”:[</a:t>
            </a:r>
          </a:p>
          <a:p>
            <a:r>
              <a:rPr lang="en-US" sz="2000" dirty="0">
                <a:latin typeface="Consolas" panose="020B0609020204030204" pitchFamily="49" charset="0"/>
              </a:rPr>
              <a:t>        “es2015”, “react”</a:t>
            </a:r>
          </a:p>
          <a:p>
            <a:r>
              <a:rPr lang="en-US" sz="2000" dirty="0">
                <a:latin typeface="Consolas" panose="020B0609020204030204" pitchFamily="49" charset="0"/>
              </a:rPr>
              <a:t>    ]</a:t>
            </a:r>
          </a:p>
          <a:p>
            <a:r>
              <a:rPr lang="en-US" sz="2000" dirty="0">
                <a:latin typeface="Consolas" panose="020B0609020204030204" pitchFamily="49" charset="0"/>
              </a:rPr>
              <a:t>}</a:t>
            </a:r>
          </a:p>
        </p:txBody>
      </p:sp>
    </p:spTree>
    <p:extLst>
      <p:ext uri="{BB962C8B-B14F-4D97-AF65-F5344CB8AC3E}">
        <p14:creationId xmlns:p14="http://schemas.microsoft.com/office/powerpoint/2010/main" val="891237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8145-7DA5-45BD-B306-81C595561828}"/>
              </a:ext>
            </a:extLst>
          </p:cNvPr>
          <p:cNvSpPr>
            <a:spLocks noGrp="1"/>
          </p:cNvSpPr>
          <p:nvPr>
            <p:ph type="title"/>
          </p:nvPr>
        </p:nvSpPr>
        <p:spPr>
          <a:xfrm>
            <a:off x="2611808" y="808056"/>
            <a:ext cx="7958331" cy="1077229"/>
          </a:xfrm>
        </p:spPr>
        <p:txBody>
          <a:bodyPr>
            <a:noAutofit/>
          </a:bodyPr>
          <a:lstStyle/>
          <a:p>
            <a:r>
              <a:rPr lang="en-US" sz="4000" dirty="0"/>
              <a:t>Now let’s finally install react</a:t>
            </a:r>
          </a:p>
        </p:txBody>
      </p:sp>
      <p:pic>
        <p:nvPicPr>
          <p:cNvPr id="4" name="Content Placeholder 3">
            <a:extLst>
              <a:ext uri="{FF2B5EF4-FFF2-40B4-BE49-F238E27FC236}">
                <a16:creationId xmlns:a16="http://schemas.microsoft.com/office/drawing/2014/main" id="{DA52451B-D159-476E-82C7-651B6749381F}"/>
              </a:ext>
            </a:extLst>
          </p:cNvPr>
          <p:cNvPicPr>
            <a:picLocks noGrp="1" noChangeAspect="1"/>
          </p:cNvPicPr>
          <p:nvPr>
            <p:ph idx="1"/>
          </p:nvPr>
        </p:nvPicPr>
        <p:blipFill>
          <a:blip r:embed="rId3"/>
          <a:stretch>
            <a:fillRect/>
          </a:stretch>
        </p:blipFill>
        <p:spPr>
          <a:xfrm>
            <a:off x="983673" y="3071678"/>
            <a:ext cx="10363200" cy="3533775"/>
          </a:xfrm>
          <a:prstGeom prst="rect">
            <a:avLst/>
          </a:prstGeom>
        </p:spPr>
      </p:pic>
      <p:sp>
        <p:nvSpPr>
          <p:cNvPr id="3" name="TextBox 2">
            <a:extLst>
              <a:ext uri="{FF2B5EF4-FFF2-40B4-BE49-F238E27FC236}">
                <a16:creationId xmlns:a16="http://schemas.microsoft.com/office/drawing/2014/main" id="{DDC65126-C19F-4DAA-84E2-1E2A44C570C5}"/>
              </a:ext>
            </a:extLst>
          </p:cNvPr>
          <p:cNvSpPr txBox="1"/>
          <p:nvPr/>
        </p:nvSpPr>
        <p:spPr>
          <a:xfrm>
            <a:off x="2963994" y="2548458"/>
            <a:ext cx="7606145" cy="523220"/>
          </a:xfrm>
          <a:prstGeom prst="rect">
            <a:avLst/>
          </a:prstGeom>
          <a:noFill/>
        </p:spPr>
        <p:txBody>
          <a:bodyPr wrap="square" rtlCol="0">
            <a:spAutoFit/>
          </a:bodyPr>
          <a:lstStyle/>
          <a:p>
            <a:r>
              <a:rPr lang="en-US" sz="2800" dirty="0" err="1">
                <a:latin typeface="Consolas" panose="020B0609020204030204" pitchFamily="49" charset="0"/>
              </a:rPr>
              <a:t>npm</a:t>
            </a:r>
            <a:r>
              <a:rPr lang="en-US" sz="2800" dirty="0">
                <a:latin typeface="Consolas" panose="020B0609020204030204" pitchFamily="49" charset="0"/>
              </a:rPr>
              <a:t> install react react-</a:t>
            </a:r>
            <a:r>
              <a:rPr lang="en-US" sz="2800" dirty="0" err="1">
                <a:latin typeface="Consolas" panose="020B0609020204030204" pitchFamily="49" charset="0"/>
              </a:rPr>
              <a:t>dom</a:t>
            </a:r>
            <a:r>
              <a:rPr lang="en-US" sz="2800" dirty="0">
                <a:latin typeface="Consolas" panose="020B0609020204030204" pitchFamily="49" charset="0"/>
              </a:rPr>
              <a:t> --save-dev</a:t>
            </a:r>
          </a:p>
        </p:txBody>
      </p:sp>
    </p:spTree>
    <p:extLst>
      <p:ext uri="{BB962C8B-B14F-4D97-AF65-F5344CB8AC3E}">
        <p14:creationId xmlns:p14="http://schemas.microsoft.com/office/powerpoint/2010/main" val="2395330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29C4-B5A4-4B85-9019-5A01E5819DB6}"/>
              </a:ext>
            </a:extLst>
          </p:cNvPr>
          <p:cNvSpPr>
            <a:spLocks noGrp="1"/>
          </p:cNvSpPr>
          <p:nvPr>
            <p:ph type="title"/>
          </p:nvPr>
        </p:nvSpPr>
        <p:spPr/>
        <p:txBody>
          <a:bodyPr>
            <a:normAutofit/>
          </a:bodyPr>
          <a:lstStyle/>
          <a:p>
            <a:r>
              <a:rPr lang="en-US" sz="4000" dirty="0"/>
              <a:t>Where to put react code?</a:t>
            </a:r>
          </a:p>
        </p:txBody>
      </p:sp>
      <p:pic>
        <p:nvPicPr>
          <p:cNvPr id="4" name="Content Placeholder 3">
            <a:extLst>
              <a:ext uri="{FF2B5EF4-FFF2-40B4-BE49-F238E27FC236}">
                <a16:creationId xmlns:a16="http://schemas.microsoft.com/office/drawing/2014/main" id="{BDEB92FB-6FCE-4724-A9F7-406FA2700F5C}"/>
              </a:ext>
            </a:extLst>
          </p:cNvPr>
          <p:cNvPicPr>
            <a:picLocks noGrp="1" noChangeAspect="1"/>
          </p:cNvPicPr>
          <p:nvPr>
            <p:ph idx="1"/>
          </p:nvPr>
        </p:nvPicPr>
        <p:blipFill>
          <a:blip r:embed="rId3"/>
          <a:stretch>
            <a:fillRect/>
          </a:stretch>
        </p:blipFill>
        <p:spPr>
          <a:xfrm>
            <a:off x="1063372" y="5632929"/>
            <a:ext cx="10373658" cy="831930"/>
          </a:xfrm>
          <a:prstGeom prst="rect">
            <a:avLst/>
          </a:prstGeom>
        </p:spPr>
      </p:pic>
      <p:sp>
        <p:nvSpPr>
          <p:cNvPr id="3" name="TextBox 2">
            <a:extLst>
              <a:ext uri="{FF2B5EF4-FFF2-40B4-BE49-F238E27FC236}">
                <a16:creationId xmlns:a16="http://schemas.microsoft.com/office/drawing/2014/main" id="{D4B000D0-FF45-4160-870B-77AF3DE0C714}"/>
              </a:ext>
            </a:extLst>
          </p:cNvPr>
          <p:cNvSpPr txBox="1"/>
          <p:nvPr/>
        </p:nvSpPr>
        <p:spPr>
          <a:xfrm>
            <a:off x="1288473" y="2265218"/>
            <a:ext cx="9642763"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My personal recommendation is to have a separate folder for your react code but you can organize it however you wish</a:t>
            </a:r>
          </a:p>
          <a:p>
            <a:pPr marL="285750" indent="-285750">
              <a:buFont typeface="Arial" panose="020B0604020202020204" pitchFamily="34" charset="0"/>
              <a:buChar char="•"/>
            </a:pPr>
            <a:r>
              <a:rPr lang="en-US" sz="2400" dirty="0"/>
              <a:t>I would not recommend placing it in your static folder, but it’s not compiled and ready for the browser yet</a:t>
            </a:r>
          </a:p>
        </p:txBody>
      </p:sp>
    </p:spTree>
    <p:extLst>
      <p:ext uri="{BB962C8B-B14F-4D97-AF65-F5344CB8AC3E}">
        <p14:creationId xmlns:p14="http://schemas.microsoft.com/office/powerpoint/2010/main" val="1642968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4D13-5DD9-4335-9501-CB1E9A385096}"/>
              </a:ext>
            </a:extLst>
          </p:cNvPr>
          <p:cNvSpPr>
            <a:spLocks noGrp="1"/>
          </p:cNvSpPr>
          <p:nvPr>
            <p:ph type="title"/>
          </p:nvPr>
        </p:nvSpPr>
        <p:spPr/>
        <p:txBody>
          <a:bodyPr>
            <a:normAutofit/>
          </a:bodyPr>
          <a:lstStyle/>
          <a:p>
            <a:r>
              <a:rPr lang="en-US" sz="4000" dirty="0"/>
              <a:t>Django Template</a:t>
            </a:r>
          </a:p>
        </p:txBody>
      </p:sp>
      <p:pic>
        <p:nvPicPr>
          <p:cNvPr id="4" name="Content Placeholder 3">
            <a:extLst>
              <a:ext uri="{FF2B5EF4-FFF2-40B4-BE49-F238E27FC236}">
                <a16:creationId xmlns:a16="http://schemas.microsoft.com/office/drawing/2014/main" id="{A67ED762-237E-4CFB-8E1C-EF81DA20DA3F}"/>
              </a:ext>
            </a:extLst>
          </p:cNvPr>
          <p:cNvPicPr>
            <a:picLocks noGrp="1" noChangeAspect="1"/>
          </p:cNvPicPr>
          <p:nvPr>
            <p:ph idx="1"/>
          </p:nvPr>
        </p:nvPicPr>
        <p:blipFill>
          <a:blip r:embed="rId3"/>
          <a:stretch>
            <a:fillRect/>
          </a:stretch>
        </p:blipFill>
        <p:spPr>
          <a:xfrm>
            <a:off x="1050783" y="2290144"/>
            <a:ext cx="7607521" cy="3997325"/>
          </a:xfrm>
          <a:prstGeom prst="rect">
            <a:avLst/>
          </a:prstGeom>
        </p:spPr>
      </p:pic>
      <p:sp>
        <p:nvSpPr>
          <p:cNvPr id="3" name="TextBox 2">
            <a:extLst>
              <a:ext uri="{FF2B5EF4-FFF2-40B4-BE49-F238E27FC236}">
                <a16:creationId xmlns:a16="http://schemas.microsoft.com/office/drawing/2014/main" id="{7E8D4812-D7EE-4F86-8CB9-BF2A2C2EFF33}"/>
              </a:ext>
            </a:extLst>
          </p:cNvPr>
          <p:cNvSpPr txBox="1"/>
          <p:nvPr/>
        </p:nvSpPr>
        <p:spPr>
          <a:xfrm>
            <a:off x="8658304" y="2386940"/>
            <a:ext cx="261137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This is an incredibly basic template just as an example </a:t>
            </a:r>
          </a:p>
          <a:p>
            <a:pPr marL="285750" indent="-285750">
              <a:buFont typeface="Arial" panose="020B0604020202020204" pitchFamily="34" charset="0"/>
              <a:buChar char="•"/>
            </a:pPr>
            <a:r>
              <a:rPr lang="en-US" dirty="0"/>
              <a:t>We add a span (or div) with a unique label wherever we want our react components to go</a:t>
            </a:r>
          </a:p>
        </p:txBody>
      </p:sp>
    </p:spTree>
    <p:extLst>
      <p:ext uri="{BB962C8B-B14F-4D97-AF65-F5344CB8AC3E}">
        <p14:creationId xmlns:p14="http://schemas.microsoft.com/office/powerpoint/2010/main" val="412319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AFE9-7F52-4460-A4F7-1DDC92EC74E3}"/>
              </a:ext>
            </a:extLst>
          </p:cNvPr>
          <p:cNvSpPr>
            <a:spLocks noGrp="1"/>
          </p:cNvSpPr>
          <p:nvPr>
            <p:ph type="title"/>
          </p:nvPr>
        </p:nvSpPr>
        <p:spPr/>
        <p:txBody>
          <a:bodyPr>
            <a:normAutofit/>
          </a:bodyPr>
          <a:lstStyle/>
          <a:p>
            <a:r>
              <a:rPr lang="en-US" sz="4000" dirty="0"/>
              <a:t>index.js - React</a:t>
            </a:r>
          </a:p>
        </p:txBody>
      </p:sp>
      <p:pic>
        <p:nvPicPr>
          <p:cNvPr id="4" name="Content Placeholder 3">
            <a:extLst>
              <a:ext uri="{FF2B5EF4-FFF2-40B4-BE49-F238E27FC236}">
                <a16:creationId xmlns:a16="http://schemas.microsoft.com/office/drawing/2014/main" id="{F90A8F73-FA71-44BF-B34D-6FE4135E145C}"/>
              </a:ext>
            </a:extLst>
          </p:cNvPr>
          <p:cNvPicPr>
            <a:picLocks noGrp="1" noChangeAspect="1"/>
          </p:cNvPicPr>
          <p:nvPr>
            <p:ph idx="1"/>
          </p:nvPr>
        </p:nvPicPr>
        <p:blipFill>
          <a:blip r:embed="rId3"/>
          <a:stretch>
            <a:fillRect/>
          </a:stretch>
        </p:blipFill>
        <p:spPr>
          <a:xfrm>
            <a:off x="1116279" y="3345828"/>
            <a:ext cx="8775866" cy="3512172"/>
          </a:xfrm>
          <a:prstGeom prst="rect">
            <a:avLst/>
          </a:prstGeom>
        </p:spPr>
      </p:pic>
      <p:sp>
        <p:nvSpPr>
          <p:cNvPr id="3" name="TextBox 2">
            <a:extLst>
              <a:ext uri="{FF2B5EF4-FFF2-40B4-BE49-F238E27FC236}">
                <a16:creationId xmlns:a16="http://schemas.microsoft.com/office/drawing/2014/main" id="{A2681203-E22A-407E-AEDE-40A26294F9D8}"/>
              </a:ext>
            </a:extLst>
          </p:cNvPr>
          <p:cNvSpPr txBox="1"/>
          <p:nvPr/>
        </p:nvSpPr>
        <p:spPr>
          <a:xfrm>
            <a:off x="1353787" y="1698171"/>
            <a:ext cx="9595262"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This file will be where we place our components on the page</a:t>
            </a:r>
          </a:p>
          <a:p>
            <a:pPr marL="285750" indent="-285750">
              <a:buFont typeface="Arial" panose="020B0604020202020204" pitchFamily="34" charset="0"/>
              <a:buChar char="•"/>
            </a:pPr>
            <a:r>
              <a:rPr lang="en-US" dirty="0"/>
              <a:t>I’m just using a div as an example to test – we’ll get to react components in a second</a:t>
            </a:r>
          </a:p>
        </p:txBody>
      </p:sp>
    </p:spTree>
    <p:extLst>
      <p:ext uri="{BB962C8B-B14F-4D97-AF65-F5344CB8AC3E}">
        <p14:creationId xmlns:p14="http://schemas.microsoft.com/office/powerpoint/2010/main" val="837462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D2E4-231D-47F4-9348-AA3EDB66D07C}"/>
              </a:ext>
            </a:extLst>
          </p:cNvPr>
          <p:cNvSpPr>
            <a:spLocks noGrp="1"/>
          </p:cNvSpPr>
          <p:nvPr>
            <p:ph type="title"/>
          </p:nvPr>
        </p:nvSpPr>
        <p:spPr/>
        <p:txBody>
          <a:bodyPr>
            <a:normAutofit/>
          </a:bodyPr>
          <a:lstStyle/>
          <a:p>
            <a:r>
              <a:rPr lang="en-US" sz="4000" dirty="0" err="1">
                <a:latin typeface="Consolas" panose="020B0609020204030204" pitchFamily="49" charset="0"/>
              </a:rPr>
              <a:t>npm</a:t>
            </a:r>
            <a:r>
              <a:rPr lang="en-US" sz="4000" dirty="0">
                <a:latin typeface="Consolas" panose="020B0609020204030204" pitchFamily="49" charset="0"/>
              </a:rPr>
              <a:t> run build</a:t>
            </a:r>
          </a:p>
        </p:txBody>
      </p:sp>
      <p:pic>
        <p:nvPicPr>
          <p:cNvPr id="4" name="Content Placeholder 3">
            <a:extLst>
              <a:ext uri="{FF2B5EF4-FFF2-40B4-BE49-F238E27FC236}">
                <a16:creationId xmlns:a16="http://schemas.microsoft.com/office/drawing/2014/main" id="{1A734C52-F1F0-4603-9426-ADADC632A2CC}"/>
              </a:ext>
            </a:extLst>
          </p:cNvPr>
          <p:cNvPicPr>
            <a:picLocks noGrp="1" noChangeAspect="1"/>
          </p:cNvPicPr>
          <p:nvPr>
            <p:ph idx="1"/>
          </p:nvPr>
        </p:nvPicPr>
        <p:blipFill>
          <a:blip r:embed="rId3"/>
          <a:stretch>
            <a:fillRect/>
          </a:stretch>
        </p:blipFill>
        <p:spPr>
          <a:xfrm>
            <a:off x="1306696" y="1995056"/>
            <a:ext cx="5756406" cy="4708566"/>
          </a:xfrm>
          <a:prstGeom prst="rect">
            <a:avLst/>
          </a:prstGeom>
        </p:spPr>
      </p:pic>
      <p:sp>
        <p:nvSpPr>
          <p:cNvPr id="3" name="TextBox 2">
            <a:extLst>
              <a:ext uri="{FF2B5EF4-FFF2-40B4-BE49-F238E27FC236}">
                <a16:creationId xmlns:a16="http://schemas.microsoft.com/office/drawing/2014/main" id="{C70695E2-0FB0-4CB3-9FEF-2C4689E402AE}"/>
              </a:ext>
            </a:extLst>
          </p:cNvPr>
          <p:cNvSpPr txBox="1"/>
          <p:nvPr/>
        </p:nvSpPr>
        <p:spPr>
          <a:xfrm>
            <a:off x="7196447" y="2090057"/>
            <a:ext cx="389510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Remember adding the build script to </a:t>
            </a:r>
            <a:r>
              <a:rPr lang="en-US" dirty="0" err="1"/>
              <a:t>package.json</a:t>
            </a:r>
            <a:r>
              <a:rPr lang="en-US" dirty="0"/>
              <a:t>? This is where that comes into use. </a:t>
            </a:r>
          </a:p>
          <a:p>
            <a:pPr marL="285750" indent="-285750">
              <a:buFont typeface="Arial" panose="020B0604020202020204" pitchFamily="34" charset="0"/>
              <a:buChar char="•"/>
            </a:pPr>
            <a:r>
              <a:rPr lang="en-US" dirty="0"/>
              <a:t>It uses </a:t>
            </a:r>
            <a:r>
              <a:rPr lang="en-US" dirty="0" err="1"/>
              <a:t>webpack</a:t>
            </a:r>
            <a:r>
              <a:rPr lang="en-US" dirty="0"/>
              <a:t> to compile with babel and places the compiled </a:t>
            </a:r>
            <a:r>
              <a:rPr lang="en-US" dirty="0" err="1"/>
              <a:t>javascript</a:t>
            </a:r>
            <a:r>
              <a:rPr lang="en-US" dirty="0"/>
              <a:t> into the static folder as specified in the </a:t>
            </a:r>
            <a:r>
              <a:rPr lang="en-US" dirty="0" err="1"/>
              <a:t>webpack</a:t>
            </a:r>
            <a:r>
              <a:rPr lang="en-US" dirty="0"/>
              <a:t> config </a:t>
            </a:r>
          </a:p>
        </p:txBody>
      </p:sp>
    </p:spTree>
    <p:extLst>
      <p:ext uri="{BB962C8B-B14F-4D97-AF65-F5344CB8AC3E}">
        <p14:creationId xmlns:p14="http://schemas.microsoft.com/office/powerpoint/2010/main" val="2345117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6E22A-2CA5-4A2F-AB37-304CD2276B98}"/>
              </a:ext>
            </a:extLst>
          </p:cNvPr>
          <p:cNvSpPr>
            <a:spLocks noGrp="1"/>
          </p:cNvSpPr>
          <p:nvPr>
            <p:ph type="title"/>
          </p:nvPr>
        </p:nvSpPr>
        <p:spPr/>
        <p:txBody>
          <a:bodyPr>
            <a:normAutofit/>
          </a:bodyPr>
          <a:lstStyle/>
          <a:p>
            <a:r>
              <a:rPr lang="en-US" sz="4000" dirty="0"/>
              <a:t>Why React? </a:t>
            </a:r>
          </a:p>
        </p:txBody>
      </p:sp>
      <p:sp>
        <p:nvSpPr>
          <p:cNvPr id="3" name="Content Placeholder 2">
            <a:extLst>
              <a:ext uri="{FF2B5EF4-FFF2-40B4-BE49-F238E27FC236}">
                <a16:creationId xmlns:a16="http://schemas.microsoft.com/office/drawing/2014/main" id="{AB5A1892-17E9-4426-B15C-61DA066F57D8}"/>
              </a:ext>
            </a:extLst>
          </p:cNvPr>
          <p:cNvSpPr>
            <a:spLocks noGrp="1"/>
          </p:cNvSpPr>
          <p:nvPr>
            <p:ph idx="1"/>
          </p:nvPr>
        </p:nvSpPr>
        <p:spPr/>
        <p:txBody>
          <a:bodyPr>
            <a:normAutofit fontScale="92500" lnSpcReduction="20000"/>
          </a:bodyPr>
          <a:lstStyle/>
          <a:p>
            <a:r>
              <a:rPr lang="en-US" dirty="0"/>
              <a:t>In my humble opinion, it’s a lot easier to learn than vanilla </a:t>
            </a:r>
            <a:r>
              <a:rPr lang="en-US" dirty="0" err="1"/>
              <a:t>javascript</a:t>
            </a:r>
            <a:r>
              <a:rPr lang="en-US" dirty="0"/>
              <a:t>, and it’s definitely a lot easier to read </a:t>
            </a:r>
          </a:p>
          <a:p>
            <a:r>
              <a:rPr lang="en-US" dirty="0"/>
              <a:t>React is incredibly efficient</a:t>
            </a:r>
          </a:p>
          <a:p>
            <a:pPr lvl="1"/>
            <a:r>
              <a:rPr lang="en-US" dirty="0"/>
              <a:t>It uses a Virtual DOM stored in memory. It compares the updated Virtual DOM with the previous version, and calculates the minimum number of updates necessary to update the DOM. </a:t>
            </a:r>
          </a:p>
          <a:p>
            <a:r>
              <a:rPr lang="en-US" dirty="0"/>
              <a:t>It’s great for SEO</a:t>
            </a:r>
          </a:p>
          <a:p>
            <a:r>
              <a:rPr lang="en-US" dirty="0"/>
              <a:t>Great Developer tools </a:t>
            </a:r>
          </a:p>
          <a:p>
            <a:r>
              <a:rPr lang="en-US" dirty="0"/>
              <a:t>It’s responsive</a:t>
            </a:r>
          </a:p>
          <a:p>
            <a:r>
              <a:rPr lang="en-US" dirty="0"/>
              <a:t>I could honestly continue for ages here </a:t>
            </a:r>
          </a:p>
          <a:p>
            <a:pPr lvl="1"/>
            <a:endParaRPr lang="en-US" dirty="0"/>
          </a:p>
        </p:txBody>
      </p:sp>
    </p:spTree>
    <p:extLst>
      <p:ext uri="{BB962C8B-B14F-4D97-AF65-F5344CB8AC3E}">
        <p14:creationId xmlns:p14="http://schemas.microsoft.com/office/powerpoint/2010/main" val="55146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2057-4EEF-4A9F-AEDA-B2919373FB80}"/>
              </a:ext>
            </a:extLst>
          </p:cNvPr>
          <p:cNvSpPr>
            <a:spLocks noGrp="1"/>
          </p:cNvSpPr>
          <p:nvPr>
            <p:ph type="title"/>
          </p:nvPr>
        </p:nvSpPr>
        <p:spPr/>
        <p:txBody>
          <a:bodyPr>
            <a:normAutofit fontScale="90000"/>
          </a:bodyPr>
          <a:lstStyle/>
          <a:p>
            <a:r>
              <a:rPr lang="en-US" dirty="0"/>
              <a:t>It works! </a:t>
            </a:r>
            <a:br>
              <a:rPr lang="en-US" dirty="0"/>
            </a:br>
            <a:r>
              <a:rPr lang="en-US" dirty="0"/>
              <a:t>So responsive! Viewable on any browser!</a:t>
            </a:r>
          </a:p>
        </p:txBody>
      </p:sp>
      <p:pic>
        <p:nvPicPr>
          <p:cNvPr id="4" name="Content Placeholder 3">
            <a:extLst>
              <a:ext uri="{FF2B5EF4-FFF2-40B4-BE49-F238E27FC236}">
                <a16:creationId xmlns:a16="http://schemas.microsoft.com/office/drawing/2014/main" id="{2E33F7BE-73DB-4FC9-929D-CD333495BB8F}"/>
              </a:ext>
            </a:extLst>
          </p:cNvPr>
          <p:cNvPicPr>
            <a:picLocks noGrp="1" noChangeAspect="1"/>
          </p:cNvPicPr>
          <p:nvPr>
            <p:ph idx="1"/>
          </p:nvPr>
        </p:nvPicPr>
        <p:blipFill>
          <a:blip r:embed="rId3"/>
          <a:stretch>
            <a:fillRect/>
          </a:stretch>
        </p:blipFill>
        <p:spPr>
          <a:xfrm>
            <a:off x="2376160" y="2015914"/>
            <a:ext cx="8429625" cy="4200525"/>
          </a:xfrm>
          <a:prstGeom prst="rect">
            <a:avLst/>
          </a:prstGeom>
        </p:spPr>
      </p:pic>
    </p:spTree>
    <p:extLst>
      <p:ext uri="{BB962C8B-B14F-4D97-AF65-F5344CB8AC3E}">
        <p14:creationId xmlns:p14="http://schemas.microsoft.com/office/powerpoint/2010/main" val="2441272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0016-DD48-4DF3-A3C8-F26F9EAA230E}"/>
              </a:ext>
            </a:extLst>
          </p:cNvPr>
          <p:cNvSpPr>
            <a:spLocks noGrp="1"/>
          </p:cNvSpPr>
          <p:nvPr>
            <p:ph type="title"/>
          </p:nvPr>
        </p:nvSpPr>
        <p:spPr/>
        <p:txBody>
          <a:bodyPr>
            <a:normAutofit/>
          </a:bodyPr>
          <a:lstStyle/>
          <a:p>
            <a:r>
              <a:rPr lang="en-US" sz="4000" dirty="0"/>
              <a:t>Adding React Components</a:t>
            </a:r>
          </a:p>
        </p:txBody>
      </p:sp>
      <p:sp>
        <p:nvSpPr>
          <p:cNvPr id="3" name="Content Placeholder 2">
            <a:extLst>
              <a:ext uri="{FF2B5EF4-FFF2-40B4-BE49-F238E27FC236}">
                <a16:creationId xmlns:a16="http://schemas.microsoft.com/office/drawing/2014/main" id="{0F81EC1C-AC8E-4B13-A114-34E8894419CC}"/>
              </a:ext>
            </a:extLst>
          </p:cNvPr>
          <p:cNvSpPr>
            <a:spLocks noGrp="1"/>
          </p:cNvSpPr>
          <p:nvPr>
            <p:ph idx="1"/>
          </p:nvPr>
        </p:nvSpPr>
        <p:spPr/>
        <p:txBody>
          <a:bodyPr/>
          <a:lstStyle/>
          <a:p>
            <a:r>
              <a:rPr lang="en-US" sz="2400" dirty="0"/>
              <a:t>Within the react directory, we’ll create a new directory called components. </a:t>
            </a:r>
          </a:p>
          <a:p>
            <a:r>
              <a:rPr lang="en-US" sz="2400" dirty="0"/>
              <a:t>In this directory we can create different components that can be easily placed into our </a:t>
            </a:r>
            <a:r>
              <a:rPr lang="en-US" sz="2400" dirty="0" err="1"/>
              <a:t>webapp</a:t>
            </a:r>
            <a:r>
              <a:rPr lang="en-US" sz="2400" dirty="0"/>
              <a:t> from the index.js file</a:t>
            </a:r>
          </a:p>
          <a:p>
            <a:pPr marL="6160" indent="0">
              <a:buNone/>
            </a:pPr>
            <a:endParaRPr lang="en-US" dirty="0"/>
          </a:p>
        </p:txBody>
      </p:sp>
    </p:spTree>
    <p:extLst>
      <p:ext uri="{BB962C8B-B14F-4D97-AF65-F5344CB8AC3E}">
        <p14:creationId xmlns:p14="http://schemas.microsoft.com/office/powerpoint/2010/main" val="3102303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F5F1-427E-4E35-9E2B-F67E95BD432D}"/>
              </a:ext>
            </a:extLst>
          </p:cNvPr>
          <p:cNvSpPr>
            <a:spLocks noGrp="1"/>
          </p:cNvSpPr>
          <p:nvPr>
            <p:ph type="title"/>
          </p:nvPr>
        </p:nvSpPr>
        <p:spPr/>
        <p:txBody>
          <a:bodyPr/>
          <a:lstStyle/>
          <a:p>
            <a:r>
              <a:rPr lang="en-US" dirty="0"/>
              <a:t>Adding React Components</a:t>
            </a:r>
          </a:p>
        </p:txBody>
      </p:sp>
      <p:sp>
        <p:nvSpPr>
          <p:cNvPr id="3" name="Content Placeholder 2">
            <a:extLst>
              <a:ext uri="{FF2B5EF4-FFF2-40B4-BE49-F238E27FC236}">
                <a16:creationId xmlns:a16="http://schemas.microsoft.com/office/drawing/2014/main" id="{05EA8F79-71A1-4F77-8BD5-87B4C304BF9C}"/>
              </a:ext>
            </a:extLst>
          </p:cNvPr>
          <p:cNvSpPr>
            <a:spLocks noGrp="1"/>
          </p:cNvSpPr>
          <p:nvPr>
            <p:ph idx="1"/>
          </p:nvPr>
        </p:nvSpPr>
        <p:spPr>
          <a:xfrm>
            <a:off x="2773599" y="2052116"/>
            <a:ext cx="7796540" cy="1424509"/>
          </a:xfrm>
        </p:spPr>
        <p:txBody>
          <a:bodyPr/>
          <a:lstStyle/>
          <a:p>
            <a:r>
              <a:rPr lang="en-US" dirty="0"/>
              <a:t>This is the syntax for a very basic react component</a:t>
            </a:r>
          </a:p>
          <a:p>
            <a:r>
              <a:rPr lang="en-US" dirty="0"/>
              <a:t>States, props (properties), and plain </a:t>
            </a:r>
            <a:r>
              <a:rPr lang="en-US" dirty="0" err="1"/>
              <a:t>javascript</a:t>
            </a:r>
            <a:r>
              <a:rPr lang="en-US" dirty="0"/>
              <a:t> functions can be added as needed</a:t>
            </a:r>
          </a:p>
        </p:txBody>
      </p:sp>
      <p:pic>
        <p:nvPicPr>
          <p:cNvPr id="4" name="Picture 3">
            <a:extLst>
              <a:ext uri="{FF2B5EF4-FFF2-40B4-BE49-F238E27FC236}">
                <a16:creationId xmlns:a16="http://schemas.microsoft.com/office/drawing/2014/main" id="{8C6B8F49-8711-49B8-B60A-8526ED3ECC81}"/>
              </a:ext>
            </a:extLst>
          </p:cNvPr>
          <p:cNvPicPr>
            <a:picLocks noChangeAspect="1"/>
          </p:cNvPicPr>
          <p:nvPr/>
        </p:nvPicPr>
        <p:blipFill>
          <a:blip r:embed="rId3"/>
          <a:stretch>
            <a:fillRect/>
          </a:stretch>
        </p:blipFill>
        <p:spPr>
          <a:xfrm>
            <a:off x="1058574" y="3476625"/>
            <a:ext cx="7248525" cy="3381375"/>
          </a:xfrm>
          <a:prstGeom prst="rect">
            <a:avLst/>
          </a:prstGeom>
        </p:spPr>
      </p:pic>
    </p:spTree>
    <p:extLst>
      <p:ext uri="{BB962C8B-B14F-4D97-AF65-F5344CB8AC3E}">
        <p14:creationId xmlns:p14="http://schemas.microsoft.com/office/powerpoint/2010/main" val="3432223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29AF-B495-418F-9603-2702B390012B}"/>
              </a:ext>
            </a:extLst>
          </p:cNvPr>
          <p:cNvSpPr>
            <a:spLocks noGrp="1"/>
          </p:cNvSpPr>
          <p:nvPr>
            <p:ph type="title"/>
          </p:nvPr>
        </p:nvSpPr>
        <p:spPr/>
        <p:txBody>
          <a:bodyPr>
            <a:normAutofit/>
          </a:bodyPr>
          <a:lstStyle/>
          <a:p>
            <a:r>
              <a:rPr lang="en-US" sz="3600" dirty="0"/>
              <a:t>Our new index.js</a:t>
            </a:r>
          </a:p>
        </p:txBody>
      </p:sp>
      <p:pic>
        <p:nvPicPr>
          <p:cNvPr id="5" name="Picture 4">
            <a:extLst>
              <a:ext uri="{FF2B5EF4-FFF2-40B4-BE49-F238E27FC236}">
                <a16:creationId xmlns:a16="http://schemas.microsoft.com/office/drawing/2014/main" id="{96F0ADFE-7607-4846-B788-DA866B1982ED}"/>
              </a:ext>
            </a:extLst>
          </p:cNvPr>
          <p:cNvPicPr>
            <a:picLocks noChangeAspect="1"/>
          </p:cNvPicPr>
          <p:nvPr/>
        </p:nvPicPr>
        <p:blipFill>
          <a:blip r:embed="rId3"/>
          <a:stretch>
            <a:fillRect/>
          </a:stretch>
        </p:blipFill>
        <p:spPr>
          <a:xfrm>
            <a:off x="1370148" y="2661617"/>
            <a:ext cx="9629682" cy="2512091"/>
          </a:xfrm>
          <a:prstGeom prst="rect">
            <a:avLst/>
          </a:prstGeom>
        </p:spPr>
      </p:pic>
    </p:spTree>
    <p:extLst>
      <p:ext uri="{BB962C8B-B14F-4D97-AF65-F5344CB8AC3E}">
        <p14:creationId xmlns:p14="http://schemas.microsoft.com/office/powerpoint/2010/main" val="1523555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A7BA0-5BB4-48DD-B3ED-22F6E6C7763B}"/>
              </a:ext>
            </a:extLst>
          </p:cNvPr>
          <p:cNvSpPr>
            <a:spLocks noGrp="1"/>
          </p:cNvSpPr>
          <p:nvPr>
            <p:ph type="title"/>
          </p:nvPr>
        </p:nvSpPr>
        <p:spPr/>
        <p:txBody>
          <a:bodyPr/>
          <a:lstStyle/>
          <a:p>
            <a:r>
              <a:rPr lang="en-US" dirty="0"/>
              <a:t>Wow. So breathtaking. Very beautiful</a:t>
            </a:r>
          </a:p>
        </p:txBody>
      </p:sp>
      <p:pic>
        <p:nvPicPr>
          <p:cNvPr id="4" name="Picture 3">
            <a:extLst>
              <a:ext uri="{FF2B5EF4-FFF2-40B4-BE49-F238E27FC236}">
                <a16:creationId xmlns:a16="http://schemas.microsoft.com/office/drawing/2014/main" id="{CBB72CE0-CD91-4BB5-8791-BABBEDDF2140}"/>
              </a:ext>
            </a:extLst>
          </p:cNvPr>
          <p:cNvPicPr>
            <a:picLocks noChangeAspect="1"/>
          </p:cNvPicPr>
          <p:nvPr/>
        </p:nvPicPr>
        <p:blipFill>
          <a:blip r:embed="rId3"/>
          <a:stretch>
            <a:fillRect/>
          </a:stretch>
        </p:blipFill>
        <p:spPr>
          <a:xfrm>
            <a:off x="2557135" y="2438894"/>
            <a:ext cx="8067675" cy="3429000"/>
          </a:xfrm>
          <a:prstGeom prst="rect">
            <a:avLst/>
          </a:prstGeom>
        </p:spPr>
      </p:pic>
    </p:spTree>
    <p:extLst>
      <p:ext uri="{BB962C8B-B14F-4D97-AF65-F5344CB8AC3E}">
        <p14:creationId xmlns:p14="http://schemas.microsoft.com/office/powerpoint/2010/main" val="2638162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0AE3-3DDC-4633-813D-DC9031F819E0}"/>
              </a:ext>
            </a:extLst>
          </p:cNvPr>
          <p:cNvSpPr>
            <a:spLocks noGrp="1"/>
          </p:cNvSpPr>
          <p:nvPr>
            <p:ph type="title"/>
          </p:nvPr>
        </p:nvSpPr>
        <p:spPr/>
        <p:txBody>
          <a:bodyPr>
            <a:normAutofit/>
          </a:bodyPr>
          <a:lstStyle/>
          <a:p>
            <a:r>
              <a:rPr lang="en-US" sz="4000" dirty="0"/>
              <a:t>Leveling up our react components</a:t>
            </a:r>
          </a:p>
        </p:txBody>
      </p:sp>
      <p:sp>
        <p:nvSpPr>
          <p:cNvPr id="3" name="Content Placeholder 2">
            <a:extLst>
              <a:ext uri="{FF2B5EF4-FFF2-40B4-BE49-F238E27FC236}">
                <a16:creationId xmlns:a16="http://schemas.microsoft.com/office/drawing/2014/main" id="{40F2D150-78F0-4EFE-B068-84B4987EF576}"/>
              </a:ext>
            </a:extLst>
          </p:cNvPr>
          <p:cNvSpPr>
            <a:spLocks noGrp="1"/>
          </p:cNvSpPr>
          <p:nvPr>
            <p:ph idx="1"/>
          </p:nvPr>
        </p:nvSpPr>
        <p:spPr>
          <a:xfrm>
            <a:off x="2773599" y="1626919"/>
            <a:ext cx="7796540" cy="1730674"/>
          </a:xfrm>
        </p:spPr>
        <p:txBody>
          <a:bodyPr>
            <a:normAutofit fontScale="92500" lnSpcReduction="10000"/>
          </a:bodyPr>
          <a:lstStyle/>
          <a:p>
            <a:r>
              <a:rPr lang="en-US" dirty="0"/>
              <a:t>There are a TON of open-source libraries to help with creating attractive components, or you can create your own! </a:t>
            </a:r>
          </a:p>
          <a:p>
            <a:r>
              <a:rPr lang="en-US" dirty="0"/>
              <a:t>I’ll give a quick example using material-</a:t>
            </a:r>
            <a:r>
              <a:rPr lang="en-US" dirty="0" err="1"/>
              <a:t>ui</a:t>
            </a:r>
            <a:r>
              <a:rPr lang="en-US" dirty="0"/>
              <a:t>, Goggle’s material design </a:t>
            </a:r>
          </a:p>
          <a:p>
            <a:pPr marL="6160" indent="0">
              <a:buNone/>
            </a:pPr>
            <a:r>
              <a:rPr lang="en-US" dirty="0" err="1">
                <a:latin typeface="Consolas" panose="020B0609020204030204" pitchFamily="49" charset="0"/>
              </a:rPr>
              <a:t>npm</a:t>
            </a:r>
            <a:r>
              <a:rPr lang="en-US" dirty="0">
                <a:latin typeface="Consolas" panose="020B0609020204030204" pitchFamily="49" charset="0"/>
              </a:rPr>
              <a:t> install material-</a:t>
            </a:r>
            <a:r>
              <a:rPr lang="en-US" dirty="0" err="1">
                <a:latin typeface="Consolas" panose="020B0609020204030204" pitchFamily="49" charset="0"/>
              </a:rPr>
              <a:t>ui</a:t>
            </a:r>
            <a:r>
              <a:rPr lang="en-US" dirty="0">
                <a:latin typeface="Consolas" panose="020B0609020204030204" pitchFamily="49" charset="0"/>
              </a:rPr>
              <a:t> --save</a:t>
            </a:r>
          </a:p>
        </p:txBody>
      </p:sp>
      <p:pic>
        <p:nvPicPr>
          <p:cNvPr id="5" name="Picture 4">
            <a:extLst>
              <a:ext uri="{FF2B5EF4-FFF2-40B4-BE49-F238E27FC236}">
                <a16:creationId xmlns:a16="http://schemas.microsoft.com/office/drawing/2014/main" id="{6030E310-E85B-4DE7-BD9E-AFEE9A416FDA}"/>
              </a:ext>
            </a:extLst>
          </p:cNvPr>
          <p:cNvPicPr>
            <a:picLocks noChangeAspect="1"/>
          </p:cNvPicPr>
          <p:nvPr/>
        </p:nvPicPr>
        <p:blipFill>
          <a:blip r:embed="rId3"/>
          <a:stretch>
            <a:fillRect/>
          </a:stretch>
        </p:blipFill>
        <p:spPr>
          <a:xfrm>
            <a:off x="1070803" y="3274280"/>
            <a:ext cx="8892594" cy="3544435"/>
          </a:xfrm>
          <a:prstGeom prst="rect">
            <a:avLst/>
          </a:prstGeom>
        </p:spPr>
      </p:pic>
    </p:spTree>
    <p:extLst>
      <p:ext uri="{BB962C8B-B14F-4D97-AF65-F5344CB8AC3E}">
        <p14:creationId xmlns:p14="http://schemas.microsoft.com/office/powerpoint/2010/main" val="1492286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CC39B-6C3F-4706-A38C-6406A006BF3F}"/>
              </a:ext>
            </a:extLst>
          </p:cNvPr>
          <p:cNvSpPr>
            <a:spLocks noGrp="1"/>
          </p:cNvSpPr>
          <p:nvPr>
            <p:ph type="title"/>
          </p:nvPr>
        </p:nvSpPr>
        <p:spPr>
          <a:xfrm>
            <a:off x="2611808" y="808056"/>
            <a:ext cx="7957231" cy="2742666"/>
          </a:xfrm>
        </p:spPr>
        <p:txBody>
          <a:bodyPr/>
          <a:lstStyle/>
          <a:p>
            <a:r>
              <a:rPr lang="en-US" dirty="0"/>
              <a:t>Material UI</a:t>
            </a:r>
            <a:br>
              <a:rPr lang="en-US" dirty="0"/>
            </a:br>
            <a:r>
              <a:rPr lang="en-US" dirty="0"/>
              <a:t>part 1</a:t>
            </a:r>
          </a:p>
        </p:txBody>
      </p:sp>
      <p:pic>
        <p:nvPicPr>
          <p:cNvPr id="5" name="Picture 4">
            <a:extLst>
              <a:ext uri="{FF2B5EF4-FFF2-40B4-BE49-F238E27FC236}">
                <a16:creationId xmlns:a16="http://schemas.microsoft.com/office/drawing/2014/main" id="{CA2C1E44-7B0E-4078-9CEE-D73027676271}"/>
              </a:ext>
            </a:extLst>
          </p:cNvPr>
          <p:cNvPicPr>
            <a:picLocks noChangeAspect="1"/>
          </p:cNvPicPr>
          <p:nvPr/>
        </p:nvPicPr>
        <p:blipFill>
          <a:blip r:embed="rId3"/>
          <a:stretch>
            <a:fillRect/>
          </a:stretch>
        </p:blipFill>
        <p:spPr>
          <a:xfrm>
            <a:off x="0" y="0"/>
            <a:ext cx="8300749" cy="6858000"/>
          </a:xfrm>
          <a:prstGeom prst="rect">
            <a:avLst/>
          </a:prstGeom>
        </p:spPr>
      </p:pic>
    </p:spTree>
    <p:extLst>
      <p:ext uri="{BB962C8B-B14F-4D97-AF65-F5344CB8AC3E}">
        <p14:creationId xmlns:p14="http://schemas.microsoft.com/office/powerpoint/2010/main" val="212162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34F2-04F4-41CC-9B0F-56D76B83F057}"/>
              </a:ext>
            </a:extLst>
          </p:cNvPr>
          <p:cNvSpPr>
            <a:spLocks noGrp="1"/>
          </p:cNvSpPr>
          <p:nvPr>
            <p:ph type="title"/>
          </p:nvPr>
        </p:nvSpPr>
        <p:spPr/>
        <p:txBody>
          <a:bodyPr/>
          <a:lstStyle/>
          <a:p>
            <a:r>
              <a:rPr lang="en-US" dirty="0"/>
              <a:t>Material UI</a:t>
            </a:r>
            <a:br>
              <a:rPr lang="en-US" dirty="0"/>
            </a:br>
            <a:r>
              <a:rPr lang="en-US" dirty="0"/>
              <a:t>part2</a:t>
            </a:r>
          </a:p>
        </p:txBody>
      </p:sp>
      <p:pic>
        <p:nvPicPr>
          <p:cNvPr id="5" name="Picture 4">
            <a:extLst>
              <a:ext uri="{FF2B5EF4-FFF2-40B4-BE49-F238E27FC236}">
                <a16:creationId xmlns:a16="http://schemas.microsoft.com/office/drawing/2014/main" id="{3B0245E5-1FCC-4077-B630-8189DB3798FC}"/>
              </a:ext>
            </a:extLst>
          </p:cNvPr>
          <p:cNvPicPr>
            <a:picLocks noChangeAspect="1"/>
          </p:cNvPicPr>
          <p:nvPr/>
        </p:nvPicPr>
        <p:blipFill>
          <a:blip r:embed="rId3"/>
          <a:stretch>
            <a:fillRect/>
          </a:stretch>
        </p:blipFill>
        <p:spPr>
          <a:xfrm>
            <a:off x="70273" y="0"/>
            <a:ext cx="5083069" cy="6858000"/>
          </a:xfrm>
          <a:prstGeom prst="rect">
            <a:avLst/>
          </a:prstGeom>
        </p:spPr>
      </p:pic>
    </p:spTree>
    <p:extLst>
      <p:ext uri="{BB962C8B-B14F-4D97-AF65-F5344CB8AC3E}">
        <p14:creationId xmlns:p14="http://schemas.microsoft.com/office/powerpoint/2010/main" val="928264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B5BA-B4CA-4515-9766-099EE2752A57}"/>
              </a:ext>
            </a:extLst>
          </p:cNvPr>
          <p:cNvSpPr>
            <a:spLocks noGrp="1"/>
          </p:cNvSpPr>
          <p:nvPr>
            <p:ph type="title"/>
          </p:nvPr>
        </p:nvSpPr>
        <p:spPr/>
        <p:txBody>
          <a:bodyPr/>
          <a:lstStyle/>
          <a:p>
            <a:r>
              <a:rPr lang="en-US" dirty="0"/>
              <a:t>Consider this app… </a:t>
            </a:r>
            <a:r>
              <a:rPr lang="en-US" dirty="0" err="1"/>
              <a:t>reactified</a:t>
            </a:r>
            <a:endParaRPr lang="en-US" dirty="0"/>
          </a:p>
        </p:txBody>
      </p:sp>
      <p:pic>
        <p:nvPicPr>
          <p:cNvPr id="4" name="Picture 3">
            <a:extLst>
              <a:ext uri="{FF2B5EF4-FFF2-40B4-BE49-F238E27FC236}">
                <a16:creationId xmlns:a16="http://schemas.microsoft.com/office/drawing/2014/main" id="{E15350D9-7DA3-4810-A507-88666B0E57AA}"/>
              </a:ext>
            </a:extLst>
          </p:cNvPr>
          <p:cNvPicPr>
            <a:picLocks noChangeAspect="1"/>
          </p:cNvPicPr>
          <p:nvPr/>
        </p:nvPicPr>
        <p:blipFill>
          <a:blip r:embed="rId3"/>
          <a:stretch>
            <a:fillRect/>
          </a:stretch>
        </p:blipFill>
        <p:spPr>
          <a:xfrm>
            <a:off x="0" y="2277898"/>
            <a:ext cx="12192000" cy="4580102"/>
          </a:xfrm>
          <a:prstGeom prst="rect">
            <a:avLst/>
          </a:prstGeom>
        </p:spPr>
      </p:pic>
    </p:spTree>
    <p:extLst>
      <p:ext uri="{BB962C8B-B14F-4D97-AF65-F5344CB8AC3E}">
        <p14:creationId xmlns:p14="http://schemas.microsoft.com/office/powerpoint/2010/main" val="3947228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219-80A0-47D7-947D-7670BB7CE616}"/>
              </a:ext>
            </a:extLst>
          </p:cNvPr>
          <p:cNvSpPr>
            <a:spLocks noGrp="1"/>
          </p:cNvSpPr>
          <p:nvPr>
            <p:ph type="title"/>
          </p:nvPr>
        </p:nvSpPr>
        <p:spPr/>
        <p:txBody>
          <a:bodyPr>
            <a:normAutofit/>
          </a:bodyPr>
          <a:lstStyle/>
          <a:p>
            <a:r>
              <a:rPr lang="en-US" sz="4000" dirty="0"/>
              <a:t>Additional Notes</a:t>
            </a:r>
          </a:p>
        </p:txBody>
      </p:sp>
      <p:sp>
        <p:nvSpPr>
          <p:cNvPr id="3" name="Content Placeholder 2">
            <a:extLst>
              <a:ext uri="{FF2B5EF4-FFF2-40B4-BE49-F238E27FC236}">
                <a16:creationId xmlns:a16="http://schemas.microsoft.com/office/drawing/2014/main" id="{6825728A-5E9A-4319-A934-2888ACAF573E}"/>
              </a:ext>
            </a:extLst>
          </p:cNvPr>
          <p:cNvSpPr>
            <a:spLocks noGrp="1"/>
          </p:cNvSpPr>
          <p:nvPr>
            <p:ph idx="1"/>
          </p:nvPr>
        </p:nvSpPr>
        <p:spPr>
          <a:xfrm>
            <a:off x="2773599" y="1603169"/>
            <a:ext cx="7796540" cy="4880758"/>
          </a:xfrm>
        </p:spPr>
        <p:txBody>
          <a:bodyPr>
            <a:normAutofit lnSpcReduction="10000"/>
          </a:bodyPr>
          <a:lstStyle/>
          <a:p>
            <a:r>
              <a:rPr lang="en-US" dirty="0"/>
              <a:t>Make sure your static files are set up properly in settings.py (here’s what mine look like)</a:t>
            </a:r>
          </a:p>
          <a:p>
            <a:endParaRPr lang="en-US" dirty="0"/>
          </a:p>
          <a:p>
            <a:endParaRPr lang="en-US" dirty="0"/>
          </a:p>
          <a:p>
            <a:endParaRPr lang="en-US" dirty="0"/>
          </a:p>
          <a:p>
            <a:r>
              <a:rPr lang="en-US" dirty="0"/>
              <a:t>There is a really nice browser extension in </a:t>
            </a:r>
            <a:r>
              <a:rPr lang="en-US" dirty="0">
                <a:hlinkClick r:id="rId3"/>
              </a:rPr>
              <a:t>Chrome</a:t>
            </a:r>
            <a:r>
              <a:rPr lang="en-US" dirty="0"/>
              <a:t> and </a:t>
            </a:r>
            <a:r>
              <a:rPr lang="en-US" dirty="0">
                <a:hlinkClick r:id="rId4"/>
              </a:rPr>
              <a:t>Firefox</a:t>
            </a:r>
            <a:r>
              <a:rPr lang="en-US" dirty="0"/>
              <a:t> that allows you to debug react with developer tools  </a:t>
            </a:r>
          </a:p>
          <a:p>
            <a:r>
              <a:rPr lang="en-US" dirty="0"/>
              <a:t>Passing data from Django to React can be done either with an API or with global </a:t>
            </a:r>
            <a:r>
              <a:rPr lang="en-US" dirty="0" err="1"/>
              <a:t>js</a:t>
            </a:r>
            <a:r>
              <a:rPr lang="en-US" dirty="0"/>
              <a:t> variables set inside a &lt;script&gt; element in the template where the react component is placed.</a:t>
            </a:r>
          </a:p>
          <a:p>
            <a:r>
              <a:rPr lang="en-US" dirty="0">
                <a:hlinkClick r:id="rId5"/>
              </a:rPr>
              <a:t>https://github.com/allison-dinapoli/react-django-tutorial</a:t>
            </a:r>
            <a:r>
              <a:rPr lang="en-US" dirty="0"/>
              <a:t> </a:t>
            </a:r>
          </a:p>
        </p:txBody>
      </p:sp>
      <p:pic>
        <p:nvPicPr>
          <p:cNvPr id="4" name="Picture 3">
            <a:extLst>
              <a:ext uri="{FF2B5EF4-FFF2-40B4-BE49-F238E27FC236}">
                <a16:creationId xmlns:a16="http://schemas.microsoft.com/office/drawing/2014/main" id="{E7C3B4DB-42D0-451C-B0B4-14F4FC747E32}"/>
              </a:ext>
            </a:extLst>
          </p:cNvPr>
          <p:cNvPicPr>
            <a:picLocks noChangeAspect="1"/>
          </p:cNvPicPr>
          <p:nvPr/>
        </p:nvPicPr>
        <p:blipFill>
          <a:blip r:embed="rId6"/>
          <a:stretch>
            <a:fillRect/>
          </a:stretch>
        </p:blipFill>
        <p:spPr>
          <a:xfrm>
            <a:off x="3753849" y="2490973"/>
            <a:ext cx="5295900" cy="1552575"/>
          </a:xfrm>
          <a:prstGeom prst="rect">
            <a:avLst/>
          </a:prstGeom>
        </p:spPr>
      </p:pic>
    </p:spTree>
    <p:extLst>
      <p:ext uri="{BB962C8B-B14F-4D97-AF65-F5344CB8AC3E}">
        <p14:creationId xmlns:p14="http://schemas.microsoft.com/office/powerpoint/2010/main" val="2096534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BD86-99FE-4057-8FFB-217229F78CCB}"/>
              </a:ext>
            </a:extLst>
          </p:cNvPr>
          <p:cNvSpPr>
            <a:spLocks noGrp="1"/>
          </p:cNvSpPr>
          <p:nvPr>
            <p:ph type="title"/>
          </p:nvPr>
        </p:nvSpPr>
        <p:spPr>
          <a:xfrm>
            <a:off x="2611808" y="808056"/>
            <a:ext cx="7958331" cy="1077229"/>
          </a:xfrm>
        </p:spPr>
        <p:txBody>
          <a:bodyPr>
            <a:normAutofit fontScale="90000"/>
          </a:bodyPr>
          <a:lstStyle/>
          <a:p>
            <a:r>
              <a:rPr lang="en-US" sz="4000" dirty="0"/>
              <a:t>But I already have Django templates!</a:t>
            </a:r>
          </a:p>
        </p:txBody>
      </p:sp>
      <p:sp>
        <p:nvSpPr>
          <p:cNvPr id="3" name="Content Placeholder 2">
            <a:extLst>
              <a:ext uri="{FF2B5EF4-FFF2-40B4-BE49-F238E27FC236}">
                <a16:creationId xmlns:a16="http://schemas.microsoft.com/office/drawing/2014/main" id="{DF9DAF39-1750-4DB5-A4C6-BA6CE7399DFB}"/>
              </a:ext>
            </a:extLst>
          </p:cNvPr>
          <p:cNvSpPr>
            <a:spLocks noGrp="1"/>
          </p:cNvSpPr>
          <p:nvPr>
            <p:ph idx="1"/>
          </p:nvPr>
        </p:nvSpPr>
        <p:spPr>
          <a:xfrm>
            <a:off x="2773599" y="2052115"/>
            <a:ext cx="7796540" cy="4503063"/>
          </a:xfrm>
        </p:spPr>
        <p:txBody>
          <a:bodyPr>
            <a:normAutofit/>
          </a:bodyPr>
          <a:lstStyle/>
          <a:p>
            <a:r>
              <a:rPr lang="en-US" sz="2400" dirty="0"/>
              <a:t>Components are more decoupled, isolated, and testable than templates  </a:t>
            </a:r>
          </a:p>
          <a:p>
            <a:r>
              <a:rPr lang="en-US" sz="2400" dirty="0"/>
              <a:t>Django templates tend to fall short when trying to manage complex state in the browser</a:t>
            </a:r>
          </a:p>
          <a:p>
            <a:r>
              <a:rPr lang="en-US" sz="2400" dirty="0"/>
              <a:t>jQuery used to be the standard tool to use with Django to add interactivity, but as single page web apps become standard, maintaining intricate jQuery logic isn’t the best practice anymore</a:t>
            </a:r>
          </a:p>
          <a:p>
            <a:endParaRPr lang="en-US" sz="2400" dirty="0"/>
          </a:p>
        </p:txBody>
      </p:sp>
    </p:spTree>
    <p:extLst>
      <p:ext uri="{BB962C8B-B14F-4D97-AF65-F5344CB8AC3E}">
        <p14:creationId xmlns:p14="http://schemas.microsoft.com/office/powerpoint/2010/main" val="2864457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FB14-1973-4DAC-B463-BA13FC1C8BC2}"/>
              </a:ext>
            </a:extLst>
          </p:cNvPr>
          <p:cNvSpPr>
            <a:spLocks noGrp="1"/>
          </p:cNvSpPr>
          <p:nvPr>
            <p:ph type="title"/>
          </p:nvPr>
        </p:nvSpPr>
        <p:spPr/>
        <p:txBody>
          <a:bodyPr>
            <a:normAutofit/>
          </a:bodyPr>
          <a:lstStyle/>
          <a:p>
            <a:r>
              <a:rPr lang="en-US" sz="4000" dirty="0"/>
              <a:t>Conclusions!</a:t>
            </a:r>
          </a:p>
        </p:txBody>
      </p:sp>
      <p:sp>
        <p:nvSpPr>
          <p:cNvPr id="3" name="Content Placeholder 2">
            <a:extLst>
              <a:ext uri="{FF2B5EF4-FFF2-40B4-BE49-F238E27FC236}">
                <a16:creationId xmlns:a16="http://schemas.microsoft.com/office/drawing/2014/main" id="{905B8EE6-298B-4C15-8FDD-0451FF0463D6}"/>
              </a:ext>
            </a:extLst>
          </p:cNvPr>
          <p:cNvSpPr>
            <a:spLocks noGrp="1"/>
          </p:cNvSpPr>
          <p:nvPr>
            <p:ph idx="1"/>
          </p:nvPr>
        </p:nvSpPr>
        <p:spPr/>
        <p:txBody>
          <a:bodyPr/>
          <a:lstStyle/>
          <a:p>
            <a:r>
              <a:rPr lang="en-US" dirty="0"/>
              <a:t>React and Django are the perfect combination! </a:t>
            </a:r>
          </a:p>
          <a:p>
            <a:r>
              <a:rPr lang="en-US" dirty="0"/>
              <a:t>Integrating React into Django requires a few tools, but once set up it is very easy to maintain and build up. </a:t>
            </a:r>
          </a:p>
          <a:p>
            <a:r>
              <a:rPr lang="en-US" dirty="0"/>
              <a:t>Using React with Django adds a whole new library of open source code to help you build your app (</a:t>
            </a:r>
            <a:r>
              <a:rPr lang="en-US" dirty="0" err="1"/>
              <a:t>ie</a:t>
            </a:r>
            <a:r>
              <a:rPr lang="en-US" dirty="0"/>
              <a:t> material-</a:t>
            </a:r>
            <a:r>
              <a:rPr lang="en-US" dirty="0" err="1"/>
              <a:t>ui</a:t>
            </a:r>
            <a:r>
              <a:rPr lang="en-US" dirty="0"/>
              <a:t>) </a:t>
            </a:r>
          </a:p>
          <a:p>
            <a:pPr marL="6160" indent="0">
              <a:buNone/>
            </a:pPr>
            <a:endParaRPr lang="en-US" dirty="0"/>
          </a:p>
        </p:txBody>
      </p:sp>
    </p:spTree>
    <p:extLst>
      <p:ext uri="{BB962C8B-B14F-4D97-AF65-F5344CB8AC3E}">
        <p14:creationId xmlns:p14="http://schemas.microsoft.com/office/powerpoint/2010/main" val="1445228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84EA-39EB-43AA-BC17-9823B1798905}"/>
              </a:ext>
            </a:extLst>
          </p:cNvPr>
          <p:cNvSpPr>
            <a:spLocks noGrp="1"/>
          </p:cNvSpPr>
          <p:nvPr>
            <p:ph type="title"/>
          </p:nvPr>
        </p:nvSpPr>
        <p:spPr/>
        <p:txBody>
          <a:bodyPr>
            <a:normAutofit/>
          </a:bodyPr>
          <a:lstStyle/>
          <a:p>
            <a:r>
              <a:rPr lang="en-US" sz="4000" dirty="0"/>
              <a:t>Fin.</a:t>
            </a:r>
          </a:p>
        </p:txBody>
      </p:sp>
      <p:sp>
        <p:nvSpPr>
          <p:cNvPr id="3" name="Content Placeholder 2">
            <a:extLst>
              <a:ext uri="{FF2B5EF4-FFF2-40B4-BE49-F238E27FC236}">
                <a16:creationId xmlns:a16="http://schemas.microsoft.com/office/drawing/2014/main" id="{C3152E55-2853-40A4-A53B-6E9ED1E33304}"/>
              </a:ext>
            </a:extLst>
          </p:cNvPr>
          <p:cNvSpPr>
            <a:spLocks noGrp="1"/>
          </p:cNvSpPr>
          <p:nvPr>
            <p:ph idx="1"/>
          </p:nvPr>
        </p:nvSpPr>
        <p:spPr>
          <a:xfrm>
            <a:off x="2773599" y="1486304"/>
            <a:ext cx="7796540" cy="797962"/>
          </a:xfrm>
        </p:spPr>
        <p:txBody>
          <a:bodyPr/>
          <a:lstStyle/>
          <a:p>
            <a:pPr marL="6160" indent="0">
              <a:buNone/>
            </a:pPr>
            <a:r>
              <a:rPr lang="en-US" dirty="0"/>
              <a:t>Questions? Comments? </a:t>
            </a:r>
            <a:r>
              <a:rPr lang="en-US" dirty="0" err="1"/>
              <a:t>REACTions</a:t>
            </a:r>
            <a:r>
              <a:rPr lang="en-US" dirty="0"/>
              <a:t>?  </a:t>
            </a:r>
          </a:p>
        </p:txBody>
      </p:sp>
      <p:pic>
        <p:nvPicPr>
          <p:cNvPr id="5" name="Picture 4">
            <a:extLst>
              <a:ext uri="{FF2B5EF4-FFF2-40B4-BE49-F238E27FC236}">
                <a16:creationId xmlns:a16="http://schemas.microsoft.com/office/drawing/2014/main" id="{14745CFD-44F1-4CCC-8587-1CAB372DA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599" y="2139308"/>
            <a:ext cx="7209086" cy="4409933"/>
          </a:xfrm>
          <a:prstGeom prst="rect">
            <a:avLst/>
          </a:prstGeom>
        </p:spPr>
      </p:pic>
    </p:spTree>
    <p:extLst>
      <p:ext uri="{BB962C8B-B14F-4D97-AF65-F5344CB8AC3E}">
        <p14:creationId xmlns:p14="http://schemas.microsoft.com/office/powerpoint/2010/main" val="2001820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CCD2-0679-4FC3-A080-582AD4708D24}"/>
              </a:ext>
            </a:extLst>
          </p:cNvPr>
          <p:cNvSpPr>
            <a:spLocks noGrp="1"/>
          </p:cNvSpPr>
          <p:nvPr>
            <p:ph type="title"/>
          </p:nvPr>
        </p:nvSpPr>
        <p:spPr/>
        <p:txBody>
          <a:bodyPr>
            <a:normAutofit/>
          </a:bodyPr>
          <a:lstStyle/>
          <a:p>
            <a:r>
              <a:rPr lang="en-US" sz="4000" dirty="0"/>
              <a:t>Basic React Vocabulary</a:t>
            </a:r>
          </a:p>
        </p:txBody>
      </p:sp>
      <p:sp>
        <p:nvSpPr>
          <p:cNvPr id="3" name="Content Placeholder 2">
            <a:extLst>
              <a:ext uri="{FF2B5EF4-FFF2-40B4-BE49-F238E27FC236}">
                <a16:creationId xmlns:a16="http://schemas.microsoft.com/office/drawing/2014/main" id="{A3F05078-36D4-4F28-8B5E-9FABC474BD10}"/>
              </a:ext>
            </a:extLst>
          </p:cNvPr>
          <p:cNvSpPr>
            <a:spLocks noGrp="1"/>
          </p:cNvSpPr>
          <p:nvPr>
            <p:ph idx="1"/>
          </p:nvPr>
        </p:nvSpPr>
        <p:spPr>
          <a:xfrm>
            <a:off x="2743200" y="1885285"/>
            <a:ext cx="7826939" cy="4659893"/>
          </a:xfrm>
        </p:spPr>
        <p:txBody>
          <a:bodyPr>
            <a:normAutofit lnSpcReduction="10000"/>
          </a:bodyPr>
          <a:lstStyle/>
          <a:p>
            <a:r>
              <a:rPr lang="en-US" sz="1800" dirty="0"/>
              <a:t>Components</a:t>
            </a:r>
          </a:p>
          <a:p>
            <a:pPr lvl="1"/>
            <a:r>
              <a:rPr lang="en-US" sz="1600" dirty="0"/>
              <a:t>Components let you split the UI into independent, reusable pieces, and think about each piece in isolation </a:t>
            </a:r>
            <a:r>
              <a:rPr lang="en-US" sz="1000" dirty="0">
                <a:hlinkClick r:id="rId3"/>
              </a:rPr>
              <a:t>(source)</a:t>
            </a:r>
            <a:endParaRPr lang="en-US" sz="1600" dirty="0"/>
          </a:p>
          <a:p>
            <a:pPr lvl="1"/>
            <a:r>
              <a:rPr lang="en-US" sz="1600" dirty="0"/>
              <a:t>They are displayed like html elements </a:t>
            </a:r>
            <a:r>
              <a:rPr lang="en-US" sz="1600" dirty="0">
                <a:latin typeface="Consolas" panose="020B0609020204030204" pitchFamily="49" charset="0"/>
              </a:rPr>
              <a:t>&lt;Example /&gt; </a:t>
            </a:r>
          </a:p>
          <a:p>
            <a:r>
              <a:rPr lang="en-US" sz="1800" dirty="0"/>
              <a:t>Properties</a:t>
            </a:r>
          </a:p>
          <a:p>
            <a:pPr lvl="1"/>
            <a:r>
              <a:rPr lang="en-US" sz="1600" dirty="0"/>
              <a:t>Properties are inputs and should remain constant </a:t>
            </a:r>
          </a:p>
          <a:p>
            <a:pPr lvl="1"/>
            <a:r>
              <a:rPr lang="en-US" sz="1600" dirty="0">
                <a:latin typeface="Consolas" panose="020B0609020204030204" pitchFamily="49" charset="0"/>
              </a:rPr>
              <a:t>&lt;Example property1={value} /&gt; </a:t>
            </a:r>
          </a:p>
          <a:p>
            <a:r>
              <a:rPr lang="en-US" sz="1800" dirty="0"/>
              <a:t>States</a:t>
            </a:r>
          </a:p>
          <a:p>
            <a:pPr lvl="1"/>
            <a:r>
              <a:rPr lang="en-US" sz="1600" dirty="0"/>
              <a:t>States are initialized in the constructor and are meant to change over time</a:t>
            </a:r>
          </a:p>
          <a:p>
            <a:pPr lvl="1"/>
            <a:r>
              <a:rPr lang="en-US" sz="1600" dirty="0"/>
              <a:t>They determine how the component renders and behaves  </a:t>
            </a:r>
          </a:p>
          <a:p>
            <a:pPr lvl="1"/>
            <a:r>
              <a:rPr lang="en-US" sz="1600" dirty="0"/>
              <a:t>The state is updated by calling </a:t>
            </a:r>
            <a:r>
              <a:rPr lang="en-US" sz="1600" dirty="0" err="1">
                <a:latin typeface="Consolas" panose="020B0609020204030204" pitchFamily="49" charset="0"/>
              </a:rPr>
              <a:t>this.setState</a:t>
            </a:r>
            <a:r>
              <a:rPr lang="en-US" sz="1600" dirty="0">
                <a:latin typeface="Consolas" panose="020B0609020204030204" pitchFamily="49" charset="0"/>
              </a:rPr>
              <a:t>({</a:t>
            </a:r>
            <a:r>
              <a:rPr lang="en-US" sz="1600" dirty="0" err="1">
                <a:latin typeface="Consolas" panose="020B0609020204030204" pitchFamily="49" charset="0"/>
              </a:rPr>
              <a:t>name:value</a:t>
            </a:r>
            <a:r>
              <a:rPr lang="en-US" sz="1600" dirty="0">
                <a:latin typeface="Consolas" panose="020B0609020204030204" pitchFamily="49" charset="0"/>
              </a:rPr>
              <a:t>})</a:t>
            </a:r>
          </a:p>
        </p:txBody>
      </p:sp>
    </p:spTree>
    <p:extLst>
      <p:ext uri="{BB962C8B-B14F-4D97-AF65-F5344CB8AC3E}">
        <p14:creationId xmlns:p14="http://schemas.microsoft.com/office/powerpoint/2010/main" val="1013826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Rectangle 10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3"/>
            <a:stretch/>
          </a:blipFill>
          <a:ln>
            <a:noFill/>
          </a:ln>
          <a:effectLst/>
        </p:spPr>
      </p:sp>
      <p:pic>
        <p:nvPicPr>
          <p:cNvPr id="81" name="Picture 80">
            <a:extLst>
              <a:ext uri="{FF2B5EF4-FFF2-40B4-BE49-F238E27FC236}">
                <a16:creationId xmlns:a16="http://schemas.microsoft.com/office/drawing/2014/main" id="{D724DE12-8C9C-4EB3-83CF-93564E2C77E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3" name="Picture 82">
            <a:extLst>
              <a:ext uri="{FF2B5EF4-FFF2-40B4-BE49-F238E27FC236}">
                <a16:creationId xmlns:a16="http://schemas.microsoft.com/office/drawing/2014/main" id="{14293D0A-73C6-4E53-9193-6C608709253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5" name="Rectangle 84">
            <a:extLst>
              <a:ext uri="{FF2B5EF4-FFF2-40B4-BE49-F238E27FC236}">
                <a16:creationId xmlns:a16="http://schemas.microsoft.com/office/drawing/2014/main" id="{73388F33-92C6-4819-BAA2-89BFEF66AC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1E1FCDAA-8E37-4567-97B8-DC313CBBC0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ED03BC1F-1DB9-4168-AD4D-A3337B19D0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186A4AA2-E9A8-4AB0-8285-A5CEA913149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TextBox 92">
            <a:extLst>
              <a:ext uri="{FF2B5EF4-FFF2-40B4-BE49-F238E27FC236}">
                <a16:creationId xmlns:a16="http://schemas.microsoft.com/office/drawing/2014/main" id="{4B2FE5A5-B409-40DF-9CDE-58B2DEC428A9}"/>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95" name="Rectangle 94">
            <a:extLst>
              <a:ext uri="{FF2B5EF4-FFF2-40B4-BE49-F238E27FC236}">
                <a16:creationId xmlns:a16="http://schemas.microsoft.com/office/drawing/2014/main" id="{56DB518E-09E2-4B67-A2D0-F37D62CA88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CF608939-2BFB-408F-8E2E-E5FDBE2348D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9" name="Picture 98">
            <a:extLst>
              <a:ext uri="{FF2B5EF4-FFF2-40B4-BE49-F238E27FC236}">
                <a16:creationId xmlns:a16="http://schemas.microsoft.com/office/drawing/2014/main" id="{7D877358-8543-448E-8022-EFF7CF37BDA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01" name="Rectangle 100">
            <a:extLst>
              <a:ext uri="{FF2B5EF4-FFF2-40B4-BE49-F238E27FC236}">
                <a16:creationId xmlns:a16="http://schemas.microsoft.com/office/drawing/2014/main" id="{5AAA0324-40AB-424D-B02B-E654D5980C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442832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480ED98E-B272-4FC3-A41D-EA4BE0B69617}"/>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1939" y="3265639"/>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p:nvSpPr>
          <p:cNvPr id="105" name="Rectangle 104">
            <a:extLst>
              <a:ext uri="{FF2B5EF4-FFF2-40B4-BE49-F238E27FC236}">
                <a16:creationId xmlns:a16="http://schemas.microsoft.com/office/drawing/2014/main" id="{E50F594C-F458-43AB-ABEB-A009A56FE1C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5D1A204-5A4D-4B6A-8E99-440AA2CF0B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EECA68B-87B6-40E1-91F8-1965D55128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6400" y="0"/>
            <a:ext cx="59585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s://upload.wikimedia.org/wikipedia/commons/thumb/d/db/Npm-logo.svg/640px-Npm-logo.svg.png">
            <a:extLst>
              <a:ext uri="{FF2B5EF4-FFF2-40B4-BE49-F238E27FC236}">
                <a16:creationId xmlns:a16="http://schemas.microsoft.com/office/drawing/2014/main" id="{3858BB2D-2E8A-4CF5-9CCA-CFD157705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6526" y="4572689"/>
            <a:ext cx="2497275" cy="971596"/>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1034" name="Picture 10" descr="https://nodejs.org/static/images/logos/nodejs-new-pantone-black.png">
            <a:extLst>
              <a:ext uri="{FF2B5EF4-FFF2-40B4-BE49-F238E27FC236}">
                <a16:creationId xmlns:a16="http://schemas.microsoft.com/office/drawing/2014/main" id="{BF1EF9DA-8536-410F-9874-D798D4865C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5130" y="4294628"/>
            <a:ext cx="2499664" cy="1531044"/>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1030" name="Picture 6" descr="https://cms-assets.tutsplus.com/uploads/users/16/posts/24511/preview_image/babel-1.png">
            <a:extLst>
              <a:ext uri="{FF2B5EF4-FFF2-40B4-BE49-F238E27FC236}">
                <a16:creationId xmlns:a16="http://schemas.microsoft.com/office/drawing/2014/main" id="{71363D01-B658-4D48-B912-481CA761ED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7161" y="929519"/>
            <a:ext cx="2497634" cy="1729611"/>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1026" name="Picture 2" descr="https://s3-us-west-2.amazonaws.com/assertible/integrations/webpack-logo-horizontal.png">
            <a:extLst>
              <a:ext uri="{FF2B5EF4-FFF2-40B4-BE49-F238E27FC236}">
                <a16:creationId xmlns:a16="http://schemas.microsoft.com/office/drawing/2014/main" id="{52DA9692-8478-45C1-B1BC-B8D92A0614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66526" y="1363530"/>
            <a:ext cx="2499407" cy="862295"/>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111" name="Rectangle 110">
            <a:extLst>
              <a:ext uri="{FF2B5EF4-FFF2-40B4-BE49-F238E27FC236}">
                <a16:creationId xmlns:a16="http://schemas.microsoft.com/office/drawing/2014/main" id="{923985D4-4D34-41CD-8204-802803FD68D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D354357-9FFB-4141-A5C7-C82045E82CA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7152" y="239404"/>
            <a:ext cx="2657652" cy="310450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A6258398-BA16-430F-98D7-DAE6F99B76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87047" y="239404"/>
            <a:ext cx="2657652" cy="310450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0B7BB442-24FF-42A7-AC1C-960B8BF1D57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7152" y="3502770"/>
            <a:ext cx="2657652" cy="310450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E6229E88-7476-4BB4-AD9B-46947EED5E8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83317" y="3502770"/>
            <a:ext cx="2657652" cy="310450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22C02-2E62-44CB-ADC4-6E0B6B8EF2E7}"/>
              </a:ext>
            </a:extLst>
          </p:cNvPr>
          <p:cNvSpPr>
            <a:spLocks noGrp="1"/>
          </p:cNvSpPr>
          <p:nvPr>
            <p:ph type="title"/>
          </p:nvPr>
        </p:nvSpPr>
        <p:spPr>
          <a:xfrm>
            <a:off x="1955457" y="3426282"/>
            <a:ext cx="2658856" cy="2268559"/>
          </a:xfrm>
        </p:spPr>
        <p:txBody>
          <a:bodyPr vert="horz" lIns="91440" tIns="45720" rIns="91440" bIns="45720" rtlCol="0" anchor="t">
            <a:normAutofit/>
          </a:bodyPr>
          <a:lstStyle/>
          <a:p>
            <a:r>
              <a:rPr lang="en-US" sz="4000" dirty="0"/>
              <a:t>Tools</a:t>
            </a:r>
          </a:p>
        </p:txBody>
      </p:sp>
      <p:sp>
        <p:nvSpPr>
          <p:cNvPr id="3" name="Content Placeholder 2">
            <a:extLst>
              <a:ext uri="{FF2B5EF4-FFF2-40B4-BE49-F238E27FC236}">
                <a16:creationId xmlns:a16="http://schemas.microsoft.com/office/drawing/2014/main" id="{B74C0D5C-DBCD-4D06-A30F-8ED9DF224773}"/>
              </a:ext>
            </a:extLst>
          </p:cNvPr>
          <p:cNvSpPr>
            <a:spLocks noGrp="1"/>
          </p:cNvSpPr>
          <p:nvPr>
            <p:ph idx="1"/>
          </p:nvPr>
        </p:nvSpPr>
        <p:spPr>
          <a:xfrm>
            <a:off x="2117701" y="4286301"/>
            <a:ext cx="2721488" cy="1257984"/>
          </a:xfrm>
        </p:spPr>
        <p:txBody>
          <a:bodyPr vert="horz" lIns="91440" tIns="0" rIns="91440" bIns="45720" rtlCol="0" anchor="b">
            <a:normAutofit lnSpcReduction="10000"/>
          </a:bodyPr>
          <a:lstStyle/>
          <a:p>
            <a:pPr marL="0" indent="0" algn="r">
              <a:buNone/>
            </a:pPr>
            <a:r>
              <a:rPr lang="en-US" sz="1800" dirty="0"/>
              <a:t>These are going to be our main players while adding React into our Django application. </a:t>
            </a:r>
          </a:p>
        </p:txBody>
      </p:sp>
    </p:spTree>
    <p:extLst>
      <p:ext uri="{BB962C8B-B14F-4D97-AF65-F5344CB8AC3E}">
        <p14:creationId xmlns:p14="http://schemas.microsoft.com/office/powerpoint/2010/main" val="4147873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6572-F3D6-4CC3-A570-B44D9DBB96AA}"/>
              </a:ext>
            </a:extLst>
          </p:cNvPr>
          <p:cNvSpPr>
            <a:spLocks noGrp="1"/>
          </p:cNvSpPr>
          <p:nvPr>
            <p:ph type="title"/>
          </p:nvPr>
        </p:nvSpPr>
        <p:spPr/>
        <p:txBody>
          <a:bodyPr>
            <a:normAutofit/>
          </a:bodyPr>
          <a:lstStyle/>
          <a:p>
            <a:r>
              <a:rPr lang="en-US" sz="4000" dirty="0"/>
              <a:t>What about existing jQuery?</a:t>
            </a:r>
          </a:p>
        </p:txBody>
      </p:sp>
      <p:sp>
        <p:nvSpPr>
          <p:cNvPr id="4" name="Content Placeholder 3">
            <a:extLst>
              <a:ext uri="{FF2B5EF4-FFF2-40B4-BE49-F238E27FC236}">
                <a16:creationId xmlns:a16="http://schemas.microsoft.com/office/drawing/2014/main" id="{6E2C12FC-BDC9-4418-B5C5-F41CD2A97796}"/>
              </a:ext>
            </a:extLst>
          </p:cNvPr>
          <p:cNvSpPr>
            <a:spLocks noGrp="1"/>
          </p:cNvSpPr>
          <p:nvPr>
            <p:ph idx="1"/>
          </p:nvPr>
        </p:nvSpPr>
        <p:spPr>
          <a:xfrm>
            <a:off x="2773599" y="1752600"/>
            <a:ext cx="7796540" cy="4584700"/>
          </a:xfrm>
        </p:spPr>
        <p:txBody>
          <a:bodyPr>
            <a:normAutofit/>
          </a:bodyPr>
          <a:lstStyle/>
          <a:p>
            <a:r>
              <a:rPr lang="en-US" dirty="0"/>
              <a:t>Adding another library (</a:t>
            </a:r>
            <a:r>
              <a:rPr lang="en-US" dirty="0" err="1"/>
              <a:t>ie</a:t>
            </a:r>
            <a:r>
              <a:rPr lang="en-US" dirty="0"/>
              <a:t>, jQuery) adds a significant amount of overhead to the application, impacting the load for users</a:t>
            </a:r>
          </a:p>
          <a:p>
            <a:r>
              <a:rPr lang="en-US" dirty="0"/>
              <a:t>Everything that can be accomplished with jQuery can be done easily with react, or just plain </a:t>
            </a:r>
            <a:r>
              <a:rPr lang="en-US" dirty="0" err="1"/>
              <a:t>Javascript</a:t>
            </a:r>
            <a:endParaRPr lang="en-US" dirty="0"/>
          </a:p>
          <a:p>
            <a:r>
              <a:rPr lang="en-US" dirty="0"/>
              <a:t>React is unaware of the changes made to the DOM outside of React </a:t>
            </a:r>
          </a:p>
          <a:p>
            <a:r>
              <a:rPr lang="en-US" dirty="0"/>
              <a:t>If you really need it, there are lightweight alternatives such as minifield.js and Zepto.js that use a similar syntax </a:t>
            </a:r>
          </a:p>
          <a:p>
            <a:r>
              <a:rPr lang="en-US" dirty="0"/>
              <a:t>Conclusion: </a:t>
            </a:r>
          </a:p>
          <a:p>
            <a:endParaRPr lang="en-US" dirty="0"/>
          </a:p>
        </p:txBody>
      </p:sp>
    </p:spTree>
    <p:extLst>
      <p:ext uri="{BB962C8B-B14F-4D97-AF65-F5344CB8AC3E}">
        <p14:creationId xmlns:p14="http://schemas.microsoft.com/office/powerpoint/2010/main" val="3334812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7910-7820-4BA2-853C-5351A57F3ECC}"/>
              </a:ext>
            </a:extLst>
          </p:cNvPr>
          <p:cNvSpPr>
            <a:spLocks noGrp="1"/>
          </p:cNvSpPr>
          <p:nvPr>
            <p:ph type="title"/>
          </p:nvPr>
        </p:nvSpPr>
        <p:spPr/>
        <p:txBody>
          <a:bodyPr>
            <a:normAutofit/>
          </a:bodyPr>
          <a:lstStyle/>
          <a:p>
            <a:r>
              <a:rPr lang="en-US" sz="4000" dirty="0"/>
              <a:t>Burn it. Burn it with fire.</a:t>
            </a:r>
          </a:p>
        </p:txBody>
      </p:sp>
      <p:pic>
        <p:nvPicPr>
          <p:cNvPr id="5" name="Picture 4">
            <a:extLst>
              <a:ext uri="{FF2B5EF4-FFF2-40B4-BE49-F238E27FC236}">
                <a16:creationId xmlns:a16="http://schemas.microsoft.com/office/drawing/2014/main" id="{B2299FDE-70F5-41D0-BAD6-1182AB35D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100" y="1885285"/>
            <a:ext cx="7181850" cy="4036200"/>
          </a:xfrm>
          <a:prstGeom prst="rect">
            <a:avLst/>
          </a:prstGeom>
        </p:spPr>
      </p:pic>
    </p:spTree>
    <p:extLst>
      <p:ext uri="{BB962C8B-B14F-4D97-AF65-F5344CB8AC3E}">
        <p14:creationId xmlns:p14="http://schemas.microsoft.com/office/powerpoint/2010/main" val="2916105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2744C-898F-49F0-89CE-33558666B867}"/>
              </a:ext>
            </a:extLst>
          </p:cNvPr>
          <p:cNvSpPr>
            <a:spLocks noGrp="1"/>
          </p:cNvSpPr>
          <p:nvPr>
            <p:ph type="title"/>
          </p:nvPr>
        </p:nvSpPr>
        <p:spPr/>
        <p:txBody>
          <a:bodyPr>
            <a:normAutofit/>
          </a:bodyPr>
          <a:lstStyle/>
          <a:p>
            <a:r>
              <a:rPr lang="en-US" sz="4000" dirty="0"/>
              <a:t>So let’s get started with React!</a:t>
            </a:r>
          </a:p>
        </p:txBody>
      </p:sp>
    </p:spTree>
    <p:extLst>
      <p:ext uri="{BB962C8B-B14F-4D97-AF65-F5344CB8AC3E}">
        <p14:creationId xmlns:p14="http://schemas.microsoft.com/office/powerpoint/2010/main" val="453301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4850-4600-4002-9CEB-58CD69A9892E}"/>
              </a:ext>
            </a:extLst>
          </p:cNvPr>
          <p:cNvSpPr>
            <a:spLocks noGrp="1"/>
          </p:cNvSpPr>
          <p:nvPr>
            <p:ph type="title"/>
          </p:nvPr>
        </p:nvSpPr>
        <p:spPr/>
        <p:txBody>
          <a:bodyPr/>
          <a:lstStyle/>
          <a:p>
            <a:r>
              <a:rPr lang="en-US" dirty="0"/>
              <a:t>First things first, install NodeJS and </a:t>
            </a:r>
            <a:r>
              <a:rPr lang="en-US" dirty="0" err="1"/>
              <a:t>npm</a:t>
            </a:r>
            <a:endParaRPr lang="en-US" dirty="0"/>
          </a:p>
        </p:txBody>
      </p:sp>
      <p:sp>
        <p:nvSpPr>
          <p:cNvPr id="5" name="Rectangle 1">
            <a:extLst>
              <a:ext uri="{FF2B5EF4-FFF2-40B4-BE49-F238E27FC236}">
                <a16:creationId xmlns:a16="http://schemas.microsoft.com/office/drawing/2014/main" id="{EE4312FF-B067-4BCA-9630-6E74E9116E08}"/>
              </a:ext>
            </a:extLst>
          </p:cNvPr>
          <p:cNvSpPr>
            <a:spLocks noGrp="1" noChangeArrowheads="1"/>
          </p:cNvSpPr>
          <p:nvPr>
            <p:ph idx="1"/>
          </p:nvPr>
        </p:nvSpPr>
        <p:spPr bwMode="auto">
          <a:xfrm>
            <a:off x="967014" y="2003037"/>
            <a:ext cx="1036437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curl -</a:t>
            </a:r>
            <a:r>
              <a:rPr kumimoji="0" lang="en-US" altLang="en-US" sz="2400" b="0" i="0" u="none" strike="noStrike" cap="none" normalizeH="0" baseline="0" dirty="0" err="1">
                <a:ln>
                  <a:noFill/>
                </a:ln>
                <a:solidFill>
                  <a:schemeClr val="tx1"/>
                </a:solidFill>
                <a:effectLst/>
                <a:latin typeface="Consolas" panose="020B0609020204030204" pitchFamily="49" charset="0"/>
              </a:rPr>
              <a:t>sL</a:t>
            </a:r>
            <a:r>
              <a:rPr kumimoji="0" lang="en-US" altLang="en-US" sz="2400" b="0" i="0" u="none" strike="noStrike" cap="none" normalizeH="0" baseline="0" dirty="0">
                <a:ln>
                  <a:noFill/>
                </a:ln>
                <a:solidFill>
                  <a:schemeClr val="tx1"/>
                </a:solidFill>
                <a:effectLst/>
                <a:latin typeface="Consolas" panose="020B0609020204030204" pitchFamily="49" charset="0"/>
              </a:rPr>
              <a:t> https://deb.nodesource.com/setup_6.x | </a:t>
            </a:r>
            <a:r>
              <a:rPr kumimoji="0" lang="en-US" altLang="en-US" sz="2400" b="0" i="0" u="none" strike="noStrike" cap="none" normalizeH="0" baseline="0" dirty="0" err="1">
                <a:ln>
                  <a:noFill/>
                </a:ln>
                <a:solidFill>
                  <a:schemeClr val="tx1"/>
                </a:solidFill>
                <a:effectLst/>
                <a:latin typeface="Consolas" panose="020B0609020204030204" pitchFamily="49" charset="0"/>
              </a:rPr>
              <a:t>sudo</a:t>
            </a:r>
            <a:r>
              <a:rPr kumimoji="0" lang="en-US" altLang="en-US" sz="2400" b="0" i="0" u="none" strike="noStrike" cap="none" normalizeH="0" baseline="0" dirty="0">
                <a:ln>
                  <a:noFill/>
                </a:ln>
                <a:solidFill>
                  <a:schemeClr val="tx1"/>
                </a:solidFill>
                <a:effectLst/>
                <a:latin typeface="Consolas" panose="020B0609020204030204" pitchFamily="49" charset="0"/>
              </a:rPr>
              <a:t> -E bash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Consolas" panose="020B0609020204030204" pitchFamily="49" charset="0"/>
              </a:rPr>
              <a:t>sudo</a:t>
            </a:r>
            <a:r>
              <a:rPr kumimoji="0" lang="en-US" altLang="en-US" sz="2400" b="0" i="0" u="none" strike="noStrike" cap="none" normalizeH="0" baseline="0" dirty="0">
                <a:ln>
                  <a:noFill/>
                </a:ln>
                <a:solidFill>
                  <a:schemeClr val="tx1"/>
                </a:solidFill>
                <a:effectLst/>
                <a:latin typeface="Consolas" panose="020B0609020204030204" pitchFamily="49" charset="0"/>
              </a:rPr>
              <a:t> apt-get install -y </a:t>
            </a:r>
            <a:r>
              <a:rPr kumimoji="0" lang="en-US" altLang="en-US" sz="2400" b="0" i="0" u="none" strike="noStrike" cap="none" normalizeH="0" baseline="0" dirty="0" err="1">
                <a:ln>
                  <a:noFill/>
                </a:ln>
                <a:solidFill>
                  <a:schemeClr val="tx1"/>
                </a:solidFill>
                <a:effectLst/>
                <a:latin typeface="Consolas" panose="020B0609020204030204" pitchFamily="49" charset="0"/>
              </a:rPr>
              <a:t>nodejs</a:t>
            </a:r>
            <a:r>
              <a:rPr kumimoji="0" lang="en-US" altLang="en-US" sz="2400" b="0" i="0" u="none" strike="noStrike" cap="none" normalizeH="0" baseline="0" dirty="0">
                <a:ln>
                  <a:noFill/>
                </a:ln>
                <a:solidFill>
                  <a:schemeClr val="tx1"/>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AD8F4046-D60A-4A41-AB80-780EE5E2A168}"/>
              </a:ext>
            </a:extLst>
          </p:cNvPr>
          <p:cNvSpPr txBox="1"/>
          <p:nvPr/>
        </p:nvSpPr>
        <p:spPr>
          <a:xfrm>
            <a:off x="1714693" y="3782785"/>
            <a:ext cx="9752559"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NodeJS is a </a:t>
            </a:r>
            <a:r>
              <a:rPr lang="en-US" dirty="0" err="1"/>
              <a:t>javascript</a:t>
            </a:r>
            <a:r>
              <a:rPr lang="en-US" dirty="0"/>
              <a:t> library, and </a:t>
            </a:r>
            <a:r>
              <a:rPr lang="en-US" dirty="0" err="1"/>
              <a:t>npm</a:t>
            </a:r>
            <a:r>
              <a:rPr lang="en-US" dirty="0"/>
              <a:t> is the package manager for NodeJS. </a:t>
            </a:r>
          </a:p>
          <a:p>
            <a:pPr marL="285750" indent="-285750">
              <a:buFont typeface="Arial" panose="020B0604020202020204" pitchFamily="34" charset="0"/>
              <a:buChar char="•"/>
            </a:pPr>
            <a:r>
              <a:rPr lang="en-US" dirty="0" err="1"/>
              <a:t>npm</a:t>
            </a:r>
            <a:r>
              <a:rPr lang="en-US" dirty="0"/>
              <a:t> will be used to pull various libraries (such as react) and to help build our </a:t>
            </a:r>
            <a:r>
              <a:rPr lang="en-US" dirty="0" err="1"/>
              <a:t>javascript</a:t>
            </a:r>
            <a:r>
              <a:rPr lang="en-US" dirty="0"/>
              <a:t> files from the React </a:t>
            </a:r>
            <a:r>
              <a:rPr lang="en-US" dirty="0" err="1"/>
              <a:t>jsx</a:t>
            </a:r>
            <a:r>
              <a:rPr lang="en-US" dirty="0"/>
              <a:t> syntax </a:t>
            </a:r>
          </a:p>
        </p:txBody>
      </p:sp>
    </p:spTree>
    <p:extLst>
      <p:ext uri="{BB962C8B-B14F-4D97-AF65-F5344CB8AC3E}">
        <p14:creationId xmlns:p14="http://schemas.microsoft.com/office/powerpoint/2010/main" val="2938998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879</TotalTime>
  <Words>1521</Words>
  <Application>Microsoft Office PowerPoint</Application>
  <PresentationFormat>Widescreen</PresentationFormat>
  <Paragraphs>170</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Consolas</vt:lpstr>
      <vt:lpstr>MS Shell Dlg 2</vt:lpstr>
      <vt:lpstr>Wingdings</vt:lpstr>
      <vt:lpstr>Wingdings 3</vt:lpstr>
      <vt:lpstr>Madison</vt:lpstr>
      <vt:lpstr>ReactJS + Django  How to Reactify Your App</vt:lpstr>
      <vt:lpstr>Why React? </vt:lpstr>
      <vt:lpstr>But I already have Django templates!</vt:lpstr>
      <vt:lpstr>Basic React Vocabulary</vt:lpstr>
      <vt:lpstr>Tools</vt:lpstr>
      <vt:lpstr>What about existing jQuery?</vt:lpstr>
      <vt:lpstr>Burn it. Burn it with fire.</vt:lpstr>
      <vt:lpstr>So let’s get started with React!</vt:lpstr>
      <vt:lpstr>First things first, install NodeJS and npm</vt:lpstr>
      <vt:lpstr>PowerPoint Presentation</vt:lpstr>
      <vt:lpstr>Install Webpack with npm</vt:lpstr>
      <vt:lpstr>Create webpack.config.js</vt:lpstr>
      <vt:lpstr>package.json </vt:lpstr>
      <vt:lpstr>Install Babel and create a .babelrc file</vt:lpstr>
      <vt:lpstr>Now let’s finally install react</vt:lpstr>
      <vt:lpstr>Where to put react code?</vt:lpstr>
      <vt:lpstr>Django Template</vt:lpstr>
      <vt:lpstr>index.js - React</vt:lpstr>
      <vt:lpstr>npm run build</vt:lpstr>
      <vt:lpstr>It works!  So responsive! Viewable on any browser!</vt:lpstr>
      <vt:lpstr>Adding React Components</vt:lpstr>
      <vt:lpstr>Adding React Components</vt:lpstr>
      <vt:lpstr>Our new index.js</vt:lpstr>
      <vt:lpstr>Wow. So breathtaking. Very beautiful</vt:lpstr>
      <vt:lpstr>Leveling up our react components</vt:lpstr>
      <vt:lpstr>Material UI part 1</vt:lpstr>
      <vt:lpstr>Material UI part2</vt:lpstr>
      <vt:lpstr>Consider this app… reactified</vt:lpstr>
      <vt:lpstr>Additional Notes</vt:lpstr>
      <vt:lpstr>Conclusions!</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ReactJS + Django  How to Reactify Your App</dc:title>
  <dc:creator>Allison DiNapoli</dc:creator>
  <cp:lastModifiedBy>Allison DiNapoli</cp:lastModifiedBy>
  <cp:revision>47</cp:revision>
  <cp:lastPrinted>2017-10-25T00:35:21Z</cp:lastPrinted>
  <dcterms:created xsi:type="dcterms:W3CDTF">2017-10-19T22:39:57Z</dcterms:created>
  <dcterms:modified xsi:type="dcterms:W3CDTF">2017-10-25T01:42:08Z</dcterms:modified>
</cp:coreProperties>
</file>